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72" r:id="rId3"/>
    <p:sldId id="290" r:id="rId4"/>
    <p:sldId id="297" r:id="rId5"/>
    <p:sldId id="298" r:id="rId6"/>
    <p:sldId id="300" r:id="rId7"/>
    <p:sldId id="286" r:id="rId8"/>
    <p:sldId id="258" r:id="rId9"/>
    <p:sldId id="277" r:id="rId10"/>
    <p:sldId id="278" r:id="rId11"/>
    <p:sldId id="289"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5556" autoAdjust="0"/>
  </p:normalViewPr>
  <p:slideViewPr>
    <p:cSldViewPr snapToGrid="0">
      <p:cViewPr varScale="1">
        <p:scale>
          <a:sx n="35" d="100"/>
          <a:sy n="35" d="100"/>
        </p:scale>
        <p:origin x="1656"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147FAA-331C-4C3A-8D48-3870EB99D44B}" type="datetimeFigureOut">
              <a:rPr lang="zh-CN" altLang="en-US" smtClean="0"/>
              <a:t>2025/11/20</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968BB1-388A-47E0-9C8C-4528CEDAAC72}" type="slidenum">
              <a:rPr lang="zh-CN" altLang="en-US" smtClean="0"/>
              <a:t>‹#›</a:t>
            </a:fld>
            <a:endParaRPr lang="zh-CN" altLang="en-US"/>
          </a:p>
        </p:txBody>
      </p:sp>
    </p:spTree>
    <p:extLst>
      <p:ext uri="{BB962C8B-B14F-4D97-AF65-F5344CB8AC3E}">
        <p14:creationId xmlns:p14="http://schemas.microsoft.com/office/powerpoint/2010/main" val="153115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Hi everyone! My name is Mao, and I’m a PhD student in Lizzie’s lab. </a:t>
            </a:r>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1</a:t>
            </a:fld>
            <a:endParaRPr lang="zh-CN" altLang="en-US"/>
          </a:p>
        </p:txBody>
      </p:sp>
    </p:spTree>
    <p:extLst>
      <p:ext uri="{BB962C8B-B14F-4D97-AF65-F5344CB8AC3E}">
        <p14:creationId xmlns:p14="http://schemas.microsoft.com/office/powerpoint/2010/main" val="3999134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C1584C-7127-3DBA-D6C2-485F5B8A8E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1C04AC-86D4-0936-0FD7-9E27E2EE1C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20D846-07A9-96F4-1381-33CCC1A0276D}"/>
              </a:ext>
            </a:extLst>
          </p:cNvPr>
          <p:cNvSpPr>
            <a:spLocks noGrp="1"/>
          </p:cNvSpPr>
          <p:nvPr>
            <p:ph type="body" idx="1"/>
          </p:nvPr>
        </p:nvSpPr>
        <p:spPr/>
        <p:txBody>
          <a:bodyPr/>
          <a:lstStyle/>
          <a:p>
            <a:r>
              <a:rPr lang="en-US" altLang="zh-CN" dirty="0"/>
              <a:t>But what happens when those environmental rhythms start to shift?</a:t>
            </a:r>
            <a:br>
              <a:rPr lang="en-US" altLang="zh-CN" dirty="0"/>
            </a:br>
            <a:endParaRPr lang="en-US" altLang="zh-CN" dirty="0"/>
          </a:p>
          <a:p>
            <a:r>
              <a:rPr lang="en-US" altLang="zh-CN" dirty="0"/>
              <a:t>First, cues like warm, dry springs may become more frequent or less predictable, which could alter the timing or frequency of reproduction. But if these cues are followed by veto events, like late frosts or droughts, seed development may fail, making reproductive investment less successful. Masting could even disappear.</a:t>
            </a:r>
          </a:p>
          <a:p>
            <a:r>
              <a:rPr lang="en-US" altLang="zh-CN" dirty="0"/>
              <a:t>Second, individual trees may start responding differently to changing conditions due to </a:t>
            </a:r>
            <a:r>
              <a:rPr lang="en-US" altLang="zh-CN" b="0" dirty="0"/>
              <a:t>intraspecific variation</a:t>
            </a:r>
            <a:r>
              <a:rPr lang="en-US" altLang="zh-CN" dirty="0"/>
              <a:t>. That loss of synchrony across the population weakens the advantage of masting, since predator satiation only works when many trees reproduce at the same time.</a:t>
            </a:r>
          </a:p>
          <a:p>
            <a:r>
              <a:rPr lang="en-US" altLang="zh-CN" dirty="0"/>
              <a:t>Finally, climate change could alter resource availability itself — through changes in temperature, rainfall, and soil moisture — affecting how much trees can allocate to life processes in the first place.</a:t>
            </a:r>
          </a:p>
          <a:p>
            <a:r>
              <a:rPr lang="en-US" altLang="zh-CN" dirty="0"/>
              <a:t>So, theoretically climate change doesn’t just make masting less predictable. It disrupts the delicate balance among resources, cues, and synchrony that make masting possible. And for some species, masting has already started to decline.</a:t>
            </a:r>
          </a:p>
        </p:txBody>
      </p:sp>
      <p:sp>
        <p:nvSpPr>
          <p:cNvPr id="4" name="Slide Number Placeholder 3">
            <a:extLst>
              <a:ext uri="{FF2B5EF4-FFF2-40B4-BE49-F238E27FC236}">
                <a16:creationId xmlns:a16="http://schemas.microsoft.com/office/drawing/2014/main" id="{C6254410-749E-3E2D-ADA6-5604D11CD420}"/>
              </a:ext>
            </a:extLst>
          </p:cNvPr>
          <p:cNvSpPr>
            <a:spLocks noGrp="1"/>
          </p:cNvSpPr>
          <p:nvPr>
            <p:ph type="sldNum" sz="quarter" idx="5"/>
          </p:nvPr>
        </p:nvSpPr>
        <p:spPr/>
        <p:txBody>
          <a:bodyPr/>
          <a:lstStyle/>
          <a:p>
            <a:fld id="{20968BB1-388A-47E0-9C8C-4528CEDAAC72}" type="slidenum">
              <a:rPr lang="zh-CN" altLang="en-US" smtClean="0"/>
              <a:t>10</a:t>
            </a:fld>
            <a:endParaRPr lang="zh-CN" altLang="en-US"/>
          </a:p>
        </p:txBody>
      </p:sp>
    </p:spTree>
    <p:extLst>
      <p:ext uri="{BB962C8B-B14F-4D97-AF65-F5344CB8AC3E}">
        <p14:creationId xmlns:p14="http://schemas.microsoft.com/office/powerpoint/2010/main" val="8017467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4F4EB-049F-3C8D-FD99-719446C28D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17FEDD-3ADC-C9A8-0662-9425C0D476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5CFCAD-02B3-37E9-EE29-E6CFDF2DED0E}"/>
              </a:ext>
            </a:extLst>
          </p:cNvPr>
          <p:cNvSpPr>
            <a:spLocks noGrp="1"/>
          </p:cNvSpPr>
          <p:nvPr>
            <p:ph type="body" idx="1"/>
          </p:nvPr>
        </p:nvSpPr>
        <p:spPr/>
        <p:txBody>
          <a:bodyPr/>
          <a:lstStyle/>
          <a:p>
            <a:r>
              <a:rPr lang="en-US" altLang="zh-CN" dirty="0"/>
              <a:t>This brings us to the bigger picture. If masting shapes forest regeneration, wildlife populations, and ecosystem dynamics, then changes in masting pattern could influence everything in the entire ecosystems.</a:t>
            </a:r>
          </a:p>
          <a:p>
            <a:r>
              <a:rPr lang="en-US" altLang="zh-CN" dirty="0"/>
              <a:t>Understanding the mechanisms behind masting — from resources allocation, environmental response, across different species, ecosystems, and environmental contexts — helps us predict how these processes will shift in the future and then we can better predict how forests will respond to the future. It’s a small seed of knowledge with huge ecological consequences.</a:t>
            </a:r>
          </a:p>
          <a:p>
            <a:endParaRPr lang="en-US" altLang="zh-CN" dirty="0"/>
          </a:p>
          <a:p>
            <a:r>
              <a:rPr lang="en-US" altLang="zh-CN" dirty="0"/>
              <a:t>By looking at reproductive traits, and learning the potential growth-reproduction trade-offs as well as response to environmental factors, my PhD will try to understand the masting from different perspectives and using model to better understand the </a:t>
            </a:r>
            <a:r>
              <a:rPr lang="en-US" altLang="zh-CN"/>
              <a:t>seed dynamics.</a:t>
            </a:r>
            <a:endParaRPr lang="en-US" altLang="zh-CN" dirty="0"/>
          </a:p>
        </p:txBody>
      </p:sp>
      <p:sp>
        <p:nvSpPr>
          <p:cNvPr id="4" name="Slide Number Placeholder 3">
            <a:extLst>
              <a:ext uri="{FF2B5EF4-FFF2-40B4-BE49-F238E27FC236}">
                <a16:creationId xmlns:a16="http://schemas.microsoft.com/office/drawing/2014/main" id="{39EDA461-E4C5-D290-E887-4C3860FA855D}"/>
              </a:ext>
            </a:extLst>
          </p:cNvPr>
          <p:cNvSpPr>
            <a:spLocks noGrp="1"/>
          </p:cNvSpPr>
          <p:nvPr>
            <p:ph type="sldNum" sz="quarter" idx="5"/>
          </p:nvPr>
        </p:nvSpPr>
        <p:spPr/>
        <p:txBody>
          <a:bodyPr/>
          <a:lstStyle/>
          <a:p>
            <a:fld id="{20968BB1-388A-47E0-9C8C-4528CEDAAC72}" type="slidenum">
              <a:rPr lang="zh-CN" altLang="en-US" smtClean="0"/>
              <a:t>11</a:t>
            </a:fld>
            <a:endParaRPr lang="zh-CN" altLang="en-US"/>
          </a:p>
        </p:txBody>
      </p:sp>
    </p:spTree>
    <p:extLst>
      <p:ext uri="{BB962C8B-B14F-4D97-AF65-F5344CB8AC3E}">
        <p14:creationId xmlns:p14="http://schemas.microsoft.com/office/powerpoint/2010/main" val="1800634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9598DD-C634-9AB6-028B-94B6545C91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8979D2-5244-68E0-BBAD-75E247DDB2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001BF9-CD48-4FF3-CD8C-6613FA230C99}"/>
              </a:ext>
            </a:extLst>
          </p:cNvPr>
          <p:cNvSpPr>
            <a:spLocks noGrp="1"/>
          </p:cNvSpPr>
          <p:nvPr>
            <p:ph type="body" idx="1"/>
          </p:nvPr>
        </p:nvSpPr>
        <p:spPr/>
        <p:txBody>
          <a:bodyPr/>
          <a:lstStyle/>
          <a:p>
            <a:r>
              <a:rPr lang="en-US" altLang="zh-CN" dirty="0"/>
              <a:t>In 2023, the squirrels in Victoria were extra busy. The </a:t>
            </a:r>
            <a:r>
              <a:rPr lang="en-US" altLang="zh-CN" dirty="0" err="1"/>
              <a:t>garry</a:t>
            </a:r>
            <a:r>
              <a:rPr lang="en-US" altLang="zh-CN" dirty="0"/>
              <a:t> oaks in this region seemed to produce tons of acorns all over the city. People complained that the sound of falling acorns was like machine guns pelting their roofs, and you can see acorns making a carpet on the ground. This is what people usually call a </a:t>
            </a:r>
            <a:r>
              <a:rPr lang="en-US" altLang="zh-CN" i="1" dirty="0"/>
              <a:t>mast year, </a:t>
            </a:r>
            <a:r>
              <a:rPr lang="en-US" altLang="zh-CN" i="0" dirty="0"/>
              <a:t>when the squirrels’ dream come true.</a:t>
            </a:r>
            <a:endParaRPr lang="en-US" altLang="zh-CN" dirty="0"/>
          </a:p>
          <a:p>
            <a:r>
              <a:rPr lang="en-US" altLang="zh-CN" dirty="0"/>
              <a:t>So, what’s the definition of </a:t>
            </a:r>
            <a:r>
              <a:rPr lang="en-US" altLang="zh-CN" i="1" dirty="0"/>
              <a:t>masting</a:t>
            </a:r>
            <a:r>
              <a:rPr lang="en-US" altLang="zh-CN" dirty="0"/>
              <a:t>?</a:t>
            </a:r>
            <a:br>
              <a:rPr lang="en-US" altLang="zh-CN" dirty="0"/>
            </a:br>
            <a:r>
              <a:rPr lang="en-US" altLang="zh-CN" dirty="0"/>
              <a:t>When we talk about masting, we’re not just describing trees that produce a lot of seeds — we’re describing a specific pattern of reproduction. Masting is a reproductive strategy that occurs at the population level, characterized by high variability in reproduction from year to year.</a:t>
            </a:r>
          </a:p>
          <a:p>
            <a:endParaRPr lang="en-US" altLang="zh-CN" dirty="0"/>
          </a:p>
        </p:txBody>
      </p:sp>
      <p:sp>
        <p:nvSpPr>
          <p:cNvPr id="4" name="Slide Number Placeholder 3">
            <a:extLst>
              <a:ext uri="{FF2B5EF4-FFF2-40B4-BE49-F238E27FC236}">
                <a16:creationId xmlns:a16="http://schemas.microsoft.com/office/drawing/2014/main" id="{89729618-81DC-33F1-8A0A-0FD973521D5F}"/>
              </a:ext>
            </a:extLst>
          </p:cNvPr>
          <p:cNvSpPr>
            <a:spLocks noGrp="1"/>
          </p:cNvSpPr>
          <p:nvPr>
            <p:ph type="sldNum" sz="quarter" idx="5"/>
          </p:nvPr>
        </p:nvSpPr>
        <p:spPr/>
        <p:txBody>
          <a:bodyPr/>
          <a:lstStyle/>
          <a:p>
            <a:fld id="{20968BB1-388A-47E0-9C8C-4528CEDAAC72}" type="slidenum">
              <a:rPr lang="zh-CN" altLang="en-US" smtClean="0"/>
              <a:t>2</a:t>
            </a:fld>
            <a:endParaRPr lang="zh-CN" altLang="en-US"/>
          </a:p>
        </p:txBody>
      </p:sp>
    </p:spTree>
    <p:extLst>
      <p:ext uri="{BB962C8B-B14F-4D97-AF65-F5344CB8AC3E}">
        <p14:creationId xmlns:p14="http://schemas.microsoft.com/office/powerpoint/2010/main" val="1013169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A3D89-FECF-6252-9205-5C888BBCC4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3B82DF-BFE8-FC53-9320-6BD614689B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FCCA7C-7A00-7229-A9C6-E17A813544B6}"/>
              </a:ext>
            </a:extLst>
          </p:cNvPr>
          <p:cNvSpPr>
            <a:spLocks noGrp="1"/>
          </p:cNvSpPr>
          <p:nvPr>
            <p:ph type="body" idx="1"/>
          </p:nvPr>
        </p:nvSpPr>
        <p:spPr/>
        <p:txBody>
          <a:bodyPr/>
          <a:lstStyle/>
          <a:p>
            <a:r>
              <a:rPr lang="en-US" altLang="zh-CN" dirty="0"/>
              <a:t>It has four main characteristics:</a:t>
            </a:r>
          </a:p>
          <a:p>
            <a:r>
              <a:rPr lang="en-US" altLang="zh-CN" b="1" dirty="0"/>
              <a:t>Interannual variation:</a:t>
            </a:r>
            <a:r>
              <a:rPr lang="en-US" altLang="zh-CN" dirty="0"/>
              <a:t> Seed production varies in magnitude across years, so we are seeing this variation in mast year and non-mast year. </a:t>
            </a:r>
          </a:p>
        </p:txBody>
      </p:sp>
      <p:sp>
        <p:nvSpPr>
          <p:cNvPr id="4" name="Slide Number Placeholder 3">
            <a:extLst>
              <a:ext uri="{FF2B5EF4-FFF2-40B4-BE49-F238E27FC236}">
                <a16:creationId xmlns:a16="http://schemas.microsoft.com/office/drawing/2014/main" id="{FD0BE018-5FFB-8DEE-62E9-C451A50CCADD}"/>
              </a:ext>
            </a:extLst>
          </p:cNvPr>
          <p:cNvSpPr>
            <a:spLocks noGrp="1"/>
          </p:cNvSpPr>
          <p:nvPr>
            <p:ph type="sldNum" sz="quarter" idx="5"/>
          </p:nvPr>
        </p:nvSpPr>
        <p:spPr/>
        <p:txBody>
          <a:bodyPr/>
          <a:lstStyle/>
          <a:p>
            <a:fld id="{20968BB1-388A-47E0-9C8C-4528CEDAAC72}" type="slidenum">
              <a:rPr lang="zh-CN" altLang="en-US" smtClean="0"/>
              <a:t>3</a:t>
            </a:fld>
            <a:endParaRPr lang="zh-CN" altLang="en-US"/>
          </a:p>
        </p:txBody>
      </p:sp>
    </p:spTree>
    <p:extLst>
      <p:ext uri="{BB962C8B-B14F-4D97-AF65-F5344CB8AC3E}">
        <p14:creationId xmlns:p14="http://schemas.microsoft.com/office/powerpoint/2010/main" val="813169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0918C-C948-A71E-86CC-367AA8AF73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71A803-61AD-CF19-14C9-DF2E3E2BB8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0D90AC-420D-5503-9D97-0CD3992A83EF}"/>
              </a:ext>
            </a:extLst>
          </p:cNvPr>
          <p:cNvSpPr>
            <a:spLocks noGrp="1"/>
          </p:cNvSpPr>
          <p:nvPr>
            <p:ph type="body" idx="1"/>
          </p:nvPr>
        </p:nvSpPr>
        <p:spPr/>
        <p:txBody>
          <a:bodyPr/>
          <a:lstStyle/>
          <a:p>
            <a:r>
              <a:rPr lang="en-US" altLang="zh-CN" b="1" dirty="0"/>
              <a:t>Synchrony:</a:t>
            </a:r>
            <a:r>
              <a:rPr lang="en-US" altLang="zh-CN" dirty="0"/>
              <a:t> reproduction is synchronized across a population</a:t>
            </a:r>
          </a:p>
        </p:txBody>
      </p:sp>
      <p:sp>
        <p:nvSpPr>
          <p:cNvPr id="4" name="Slide Number Placeholder 3">
            <a:extLst>
              <a:ext uri="{FF2B5EF4-FFF2-40B4-BE49-F238E27FC236}">
                <a16:creationId xmlns:a16="http://schemas.microsoft.com/office/drawing/2014/main" id="{EE6FEC9E-22BE-9582-9DF1-C4045FA21F9B}"/>
              </a:ext>
            </a:extLst>
          </p:cNvPr>
          <p:cNvSpPr>
            <a:spLocks noGrp="1"/>
          </p:cNvSpPr>
          <p:nvPr>
            <p:ph type="sldNum" sz="quarter" idx="5"/>
          </p:nvPr>
        </p:nvSpPr>
        <p:spPr/>
        <p:txBody>
          <a:bodyPr/>
          <a:lstStyle/>
          <a:p>
            <a:fld id="{20968BB1-388A-47E0-9C8C-4528CEDAAC72}" type="slidenum">
              <a:rPr lang="zh-CN" altLang="en-US" smtClean="0"/>
              <a:t>4</a:t>
            </a:fld>
            <a:endParaRPr lang="zh-CN" altLang="en-US"/>
          </a:p>
        </p:txBody>
      </p:sp>
    </p:spTree>
    <p:extLst>
      <p:ext uri="{BB962C8B-B14F-4D97-AF65-F5344CB8AC3E}">
        <p14:creationId xmlns:p14="http://schemas.microsoft.com/office/powerpoint/2010/main" val="2745106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105F25-DED9-1A1B-9D26-183FC6F994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D4224C-DDA3-BDBC-4948-11D290FB7C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A84D29-690F-F83E-FC1F-F2758D380764}"/>
              </a:ext>
            </a:extLst>
          </p:cNvPr>
          <p:cNvSpPr>
            <a:spLocks noGrp="1"/>
          </p:cNvSpPr>
          <p:nvPr>
            <p:ph type="body" idx="1"/>
          </p:nvPr>
        </p:nvSpPr>
        <p:spPr/>
        <p:txBody>
          <a:bodyPr/>
          <a:lstStyle/>
          <a:p>
            <a:r>
              <a:rPr lang="en-US" altLang="zh-CN" b="1" dirty="0"/>
              <a:t>Temporal autocorrelation:</a:t>
            </a:r>
            <a:r>
              <a:rPr lang="en-US" altLang="zh-CN" dirty="0"/>
              <a:t> a mast year is usually followed by a non-mast year</a:t>
            </a:r>
          </a:p>
        </p:txBody>
      </p:sp>
      <p:sp>
        <p:nvSpPr>
          <p:cNvPr id="4" name="Slide Number Placeholder 3">
            <a:extLst>
              <a:ext uri="{FF2B5EF4-FFF2-40B4-BE49-F238E27FC236}">
                <a16:creationId xmlns:a16="http://schemas.microsoft.com/office/drawing/2014/main" id="{088C237D-3C61-EB22-3954-2B543F654A1E}"/>
              </a:ext>
            </a:extLst>
          </p:cNvPr>
          <p:cNvSpPr>
            <a:spLocks noGrp="1"/>
          </p:cNvSpPr>
          <p:nvPr>
            <p:ph type="sldNum" sz="quarter" idx="5"/>
          </p:nvPr>
        </p:nvSpPr>
        <p:spPr/>
        <p:txBody>
          <a:bodyPr/>
          <a:lstStyle/>
          <a:p>
            <a:fld id="{20968BB1-388A-47E0-9C8C-4528CEDAAC72}" type="slidenum">
              <a:rPr lang="zh-CN" altLang="en-US" smtClean="0"/>
              <a:t>5</a:t>
            </a:fld>
            <a:endParaRPr lang="zh-CN" altLang="en-US"/>
          </a:p>
        </p:txBody>
      </p:sp>
    </p:spTree>
    <p:extLst>
      <p:ext uri="{BB962C8B-B14F-4D97-AF65-F5344CB8AC3E}">
        <p14:creationId xmlns:p14="http://schemas.microsoft.com/office/powerpoint/2010/main" val="2558929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82F5B-2971-D5EC-8E54-3DA4A96DEE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B7DE0C-D4B4-D334-5E3D-DEBF786A63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7F259C-EAE2-D116-D72C-50BDAA9E1E2B}"/>
              </a:ext>
            </a:extLst>
          </p:cNvPr>
          <p:cNvSpPr>
            <a:spLocks noGrp="1"/>
          </p:cNvSpPr>
          <p:nvPr>
            <p:ph type="body" idx="1"/>
          </p:nvPr>
        </p:nvSpPr>
        <p:spPr/>
        <p:txBody>
          <a:bodyPr/>
          <a:lstStyle/>
          <a:p>
            <a:r>
              <a:rPr lang="en-US" altLang="zh-CN" b="1" dirty="0"/>
              <a:t>Frequency:</a:t>
            </a:r>
            <a:r>
              <a:rPr lang="en-US" altLang="zh-CN" dirty="0"/>
              <a:t> masting can occur regularly (every 2–3 years) or irregularly (every 3–7 years)</a:t>
            </a:r>
          </a:p>
          <a:p>
            <a:r>
              <a:rPr lang="en-US" altLang="zh-CN" dirty="0"/>
              <a:t>Masting as a reproductive strategy has very important ecological consequences, but it is yet still not very well understood, why is that the case? Because it is a complex phenomenon that involves not just individual trees, but entire populations, communities, and even ecosystems. To understand it better, let’s look at the first piece of the puzzle.</a:t>
            </a:r>
          </a:p>
        </p:txBody>
      </p:sp>
      <p:sp>
        <p:nvSpPr>
          <p:cNvPr id="4" name="Slide Number Placeholder 3">
            <a:extLst>
              <a:ext uri="{FF2B5EF4-FFF2-40B4-BE49-F238E27FC236}">
                <a16:creationId xmlns:a16="http://schemas.microsoft.com/office/drawing/2014/main" id="{8FF6BA76-BAB6-BF92-EAE6-53A5AAA4D322}"/>
              </a:ext>
            </a:extLst>
          </p:cNvPr>
          <p:cNvSpPr>
            <a:spLocks noGrp="1"/>
          </p:cNvSpPr>
          <p:nvPr>
            <p:ph type="sldNum" sz="quarter" idx="5"/>
          </p:nvPr>
        </p:nvSpPr>
        <p:spPr/>
        <p:txBody>
          <a:bodyPr/>
          <a:lstStyle/>
          <a:p>
            <a:fld id="{20968BB1-388A-47E0-9C8C-4528CEDAAC72}" type="slidenum">
              <a:rPr lang="zh-CN" altLang="en-US" smtClean="0"/>
              <a:t>6</a:t>
            </a:fld>
            <a:endParaRPr lang="zh-CN" altLang="en-US"/>
          </a:p>
        </p:txBody>
      </p:sp>
    </p:spTree>
    <p:extLst>
      <p:ext uri="{BB962C8B-B14F-4D97-AF65-F5344CB8AC3E}">
        <p14:creationId xmlns:p14="http://schemas.microsoft.com/office/powerpoint/2010/main" val="1260432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6020F4-37D3-AF59-F874-FDECB089DF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2859C0-C9CA-901D-FF4E-6C90E0D685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00D830-F46C-DDCD-62D0-0E0A577A0FEB}"/>
              </a:ext>
            </a:extLst>
          </p:cNvPr>
          <p:cNvSpPr>
            <a:spLocks noGrp="1"/>
          </p:cNvSpPr>
          <p:nvPr>
            <p:ph type="body" idx="1"/>
          </p:nvPr>
        </p:nvSpPr>
        <p:spPr/>
        <p:txBody>
          <a:bodyPr/>
          <a:lstStyle/>
          <a:p>
            <a:r>
              <a:rPr lang="en-US" altLang="zh-CN" b="1" dirty="0"/>
              <a:t>Why do trees mast?</a:t>
            </a:r>
            <a:br>
              <a:rPr lang="en-US" altLang="zh-CN" dirty="0"/>
            </a:br>
            <a:r>
              <a:rPr lang="en-US" altLang="zh-CN" dirty="0"/>
              <a:t>Scientists have proposed many different hypotheses to explain this, coming from different perspectives and stages of reproduction.</a:t>
            </a:r>
          </a:p>
          <a:p>
            <a:r>
              <a:rPr lang="en-US" altLang="zh-CN" dirty="0"/>
              <a:t>The most famous is the </a:t>
            </a:r>
            <a:r>
              <a:rPr lang="en-US" altLang="zh-CN" b="0" dirty="0"/>
              <a:t>predation satiation hypothesis,</a:t>
            </a:r>
            <a:r>
              <a:rPr lang="en-US" altLang="zh-CN" dirty="0"/>
              <a:t> which suggests that trees mast to overwhelm seed predators in mast years and starve them in non-mast years. By manipulating predator population sizes, trees increase the chances that some seeds will survive in a mast year.</a:t>
            </a:r>
          </a:p>
          <a:p>
            <a:r>
              <a:rPr lang="en-US" altLang="zh-CN" dirty="0"/>
              <a:t>Another explanation </a:t>
            </a:r>
            <a:r>
              <a:rPr lang="en-US" altLang="zh-CN" b="0" dirty="0"/>
              <a:t>is pollination coupling — </a:t>
            </a:r>
            <a:r>
              <a:rPr lang="en-US" altLang="zh-CN" dirty="0"/>
              <a:t>when trees flower more synchronously, pollination efficiency increases, leading to higher reproductive success.</a:t>
            </a:r>
          </a:p>
          <a:p>
            <a:r>
              <a:rPr lang="en-US" altLang="zh-CN" dirty="0"/>
              <a:t>The </a:t>
            </a:r>
            <a:r>
              <a:rPr lang="en-US" altLang="zh-CN" b="0" dirty="0"/>
              <a:t>resource matching hypothesis </a:t>
            </a:r>
            <a:r>
              <a:rPr lang="en-US" altLang="zh-CN" dirty="0"/>
              <a:t>proposes that a fixed proportion of a tree’s resources go into reproduction each year, so masting reflects years when resources are especially abundant.</a:t>
            </a:r>
          </a:p>
          <a:p>
            <a:r>
              <a:rPr lang="en-US" altLang="zh-CN" dirty="0"/>
              <a:t>A related idea, </a:t>
            </a:r>
            <a:r>
              <a:rPr lang="en-US" altLang="zh-CN" b="0" dirty="0"/>
              <a:t>resource budgeting</a:t>
            </a:r>
            <a:r>
              <a:rPr lang="en-US" altLang="zh-CN" dirty="0"/>
              <a:t>, suggests that trees accumulate resources over several years and then invest heavily in a single large reproductive event.</a:t>
            </a:r>
          </a:p>
          <a:p>
            <a:r>
              <a:rPr lang="en-US" altLang="zh-CN" dirty="0"/>
              <a:t>Environmental </a:t>
            </a:r>
            <a:r>
              <a:rPr lang="en-US" altLang="zh-CN" b="0" dirty="0"/>
              <a:t>cues </a:t>
            </a:r>
            <a:r>
              <a:rPr lang="en-US" altLang="zh-CN" dirty="0"/>
              <a:t>— certain environment patterns may trigger masting events.</a:t>
            </a:r>
          </a:p>
          <a:p>
            <a:r>
              <a:rPr lang="en-US" altLang="zh-CN" dirty="0"/>
              <a:t>It’s important to remember that these hypotheses are not mutually exclusive. Multiple mechanisms can interact, and the drivers of masting can differ among species. Understanding what influences masting in a particular species helps us predict how its reproductive dynamics may change over time.</a:t>
            </a:r>
          </a:p>
        </p:txBody>
      </p:sp>
      <p:sp>
        <p:nvSpPr>
          <p:cNvPr id="4" name="Slide Number Placeholder 3">
            <a:extLst>
              <a:ext uri="{FF2B5EF4-FFF2-40B4-BE49-F238E27FC236}">
                <a16:creationId xmlns:a16="http://schemas.microsoft.com/office/drawing/2014/main" id="{FEC78EF4-4A69-F332-9B53-2FC1E21E0152}"/>
              </a:ext>
            </a:extLst>
          </p:cNvPr>
          <p:cNvSpPr>
            <a:spLocks noGrp="1"/>
          </p:cNvSpPr>
          <p:nvPr>
            <p:ph type="sldNum" sz="quarter" idx="5"/>
          </p:nvPr>
        </p:nvSpPr>
        <p:spPr/>
        <p:txBody>
          <a:bodyPr/>
          <a:lstStyle/>
          <a:p>
            <a:fld id="{20968BB1-388A-47E0-9C8C-4528CEDAAC72}" type="slidenum">
              <a:rPr lang="zh-CN" altLang="en-US" smtClean="0"/>
              <a:t>7</a:t>
            </a:fld>
            <a:endParaRPr lang="zh-CN" altLang="en-US"/>
          </a:p>
        </p:txBody>
      </p:sp>
    </p:spTree>
    <p:extLst>
      <p:ext uri="{BB962C8B-B14F-4D97-AF65-F5344CB8AC3E}">
        <p14:creationId xmlns:p14="http://schemas.microsoft.com/office/powerpoint/2010/main" val="35694972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 we have different ideas about </a:t>
            </a:r>
            <a:r>
              <a:rPr lang="en-US" altLang="zh-CN" i="1" dirty="0"/>
              <a:t>how</a:t>
            </a:r>
            <a:r>
              <a:rPr lang="en-US" altLang="zh-CN" dirty="0"/>
              <a:t> masting happens — through evolution, resources, or environmental cues. And another question is: </a:t>
            </a:r>
            <a:r>
              <a:rPr lang="en-US" altLang="zh-CN" b="0" dirty="0"/>
              <a:t>why</a:t>
            </a:r>
            <a:r>
              <a:rPr lang="en-US" altLang="zh-CN" dirty="0"/>
              <a:t> do trees produce huge numbers of seeds in some years and almost none in others? If more seeds mean more regeneration success, why don’t we observe lots of seeds every year?</a:t>
            </a:r>
          </a:p>
          <a:p>
            <a:r>
              <a:rPr lang="en-US" altLang="zh-CN" dirty="0"/>
              <a:t>The answer is the limited resources. In nature, resources is not always abundant, and these resources must be divided among several key life processes to maintain long-term fitness, which we can group into four categories: </a:t>
            </a:r>
            <a:r>
              <a:rPr lang="en-US" altLang="zh-CN" b="0" dirty="0"/>
              <a:t>defense, growth, reproduction, and storage.</a:t>
            </a:r>
          </a:p>
          <a:p>
            <a:r>
              <a:rPr lang="en-US" altLang="zh-CN" dirty="0"/>
              <a:t>Defense — like producing chemical compounds to deter herbivores or pathogens — usually uses a smaller share of resources and is often triggered only by stress.</a:t>
            </a:r>
            <a:br>
              <a:rPr lang="en-US" altLang="zh-CN" dirty="0"/>
            </a:br>
            <a:r>
              <a:rPr lang="en-US" altLang="zh-CN" dirty="0"/>
              <a:t>Storage is important for building up energy reserves, but it’s not always prioritized, especially when resources are scarce.</a:t>
            </a:r>
          </a:p>
          <a:p>
            <a:r>
              <a:rPr lang="en-US" altLang="zh-CN" dirty="0"/>
              <a:t>That leaves growth and reproduction — the most resource-demanding processes and the ones that most directly influence a tree’s long-term survival and success. During a mast year, when large amounts of energy are invested in reproduction, fewer resources remain for other processes, especially the most critical process, growth. This is known as a growth-reproduction </a:t>
            </a:r>
            <a:r>
              <a:rPr lang="en-US" altLang="zh-CN" b="0" dirty="0"/>
              <a:t>trade-off</a:t>
            </a:r>
            <a:r>
              <a:rPr lang="en-US" altLang="zh-CN" dirty="0"/>
              <a:t> — a long-term resource allocation strategy that helps maintain an individual’s overall fitness.</a:t>
            </a:r>
          </a:p>
          <a:p>
            <a:r>
              <a:rPr lang="en-US" altLang="zh-CN" dirty="0"/>
              <a:t>Understanding how this trade-offs occurs provide insight into the mechanisms behind masting.</a:t>
            </a:r>
          </a:p>
          <a:p>
            <a:endParaRPr lang="en-US" altLang="zh-CN" dirty="0"/>
          </a:p>
        </p:txBody>
      </p:sp>
      <p:sp>
        <p:nvSpPr>
          <p:cNvPr id="4" name="Slide Number Placeholder 3"/>
          <p:cNvSpPr>
            <a:spLocks noGrp="1"/>
          </p:cNvSpPr>
          <p:nvPr>
            <p:ph type="sldNum" sz="quarter" idx="5"/>
          </p:nvPr>
        </p:nvSpPr>
        <p:spPr/>
        <p:txBody>
          <a:bodyPr/>
          <a:lstStyle/>
          <a:p>
            <a:fld id="{20968BB1-388A-47E0-9C8C-4528CEDAAC72}" type="slidenum">
              <a:rPr lang="zh-CN" altLang="en-US" smtClean="0"/>
              <a:t>8</a:t>
            </a:fld>
            <a:endParaRPr lang="zh-CN" altLang="en-US"/>
          </a:p>
        </p:txBody>
      </p:sp>
    </p:spTree>
    <p:extLst>
      <p:ext uri="{BB962C8B-B14F-4D97-AF65-F5344CB8AC3E}">
        <p14:creationId xmlns:p14="http://schemas.microsoft.com/office/powerpoint/2010/main" val="21258507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AE9A0A-9819-5240-467A-F4B364F9BC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48E2B0-81EA-FF67-412B-1292635DF8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6FC5E7-3FD3-0E43-409B-478519C54C4E}"/>
              </a:ext>
            </a:extLst>
          </p:cNvPr>
          <p:cNvSpPr>
            <a:spLocks noGrp="1"/>
          </p:cNvSpPr>
          <p:nvPr>
            <p:ph type="body" idx="1"/>
          </p:nvPr>
        </p:nvSpPr>
        <p:spPr/>
        <p:txBody>
          <a:bodyPr/>
          <a:lstStyle/>
          <a:p>
            <a:r>
              <a:rPr lang="en-US" altLang="zh-CN" dirty="0"/>
              <a:t>Of course, trees don’t control how much energy they receive — the environment does. Environmental conditions determine how much resource is produced and stored, and even when cues occur.</a:t>
            </a:r>
          </a:p>
          <a:p>
            <a:r>
              <a:rPr lang="en-US" altLang="zh-CN" dirty="0"/>
              <a:t>In other words, environmental variability sets the stage for resource accumulation and use, and it can also trigger masting events.</a:t>
            </a:r>
          </a:p>
          <a:p>
            <a:r>
              <a:rPr lang="en-US" altLang="zh-CN" dirty="0"/>
              <a:t>Some environmental conditions favor reproduction — we call these </a:t>
            </a:r>
            <a:r>
              <a:rPr lang="en-US" altLang="zh-CN" b="0" dirty="0"/>
              <a:t>environmental cues</a:t>
            </a:r>
            <a:r>
              <a:rPr lang="en-US" altLang="zh-CN" dirty="0"/>
              <a:t>. For example, a warm, dry spring can enhance pollination and trigger a strong reproductive response, leading to a mast year.</a:t>
            </a:r>
          </a:p>
          <a:p>
            <a:r>
              <a:rPr lang="en-US" altLang="zh-CN" dirty="0"/>
              <a:t>Other conditions act as </a:t>
            </a:r>
            <a:r>
              <a:rPr lang="en-US" altLang="zh-CN" b="0" dirty="0"/>
              <a:t>vetoes</a:t>
            </a:r>
            <a:r>
              <a:rPr lang="en-US" altLang="zh-CN" dirty="0"/>
              <a:t> — such as a late frost that damages flowers or developing seeds. In those years, trees may redirect resources back to growth instead.</a:t>
            </a:r>
          </a:p>
          <a:p>
            <a:r>
              <a:rPr lang="en-US" altLang="zh-CN" dirty="0"/>
              <a:t>So, the environment doesn’t just influence how much resource is available — it also determines </a:t>
            </a:r>
            <a:r>
              <a:rPr lang="en-US" altLang="zh-CN" i="1" dirty="0"/>
              <a:t>where</a:t>
            </a:r>
            <a:r>
              <a:rPr lang="en-US" altLang="zh-CN" dirty="0"/>
              <a:t> those resources are allocated.</a:t>
            </a:r>
          </a:p>
          <a:p>
            <a:endParaRPr lang="en-US" altLang="zh-CN" dirty="0"/>
          </a:p>
          <a:p>
            <a:r>
              <a:rPr lang="en-US" altLang="zh-CN" dirty="0"/>
              <a:t>Bold the text.</a:t>
            </a:r>
          </a:p>
          <a:p>
            <a:r>
              <a:rPr lang="en-US" altLang="zh-CN" dirty="0"/>
              <a:t>Key words</a:t>
            </a:r>
          </a:p>
          <a:p>
            <a:r>
              <a:rPr lang="en-US" altLang="zh-CN" dirty="0"/>
              <a:t>More slides for the first</a:t>
            </a:r>
          </a:p>
          <a:p>
            <a:r>
              <a:rPr lang="en-US" altLang="zh-CN" dirty="0"/>
              <a:t>Slide title to be more specific</a:t>
            </a:r>
          </a:p>
          <a:p>
            <a:r>
              <a:rPr lang="en-US" altLang="zh-CN" dirty="0"/>
              <a:t>(questions I asked)</a:t>
            </a:r>
          </a:p>
          <a:p>
            <a:endParaRPr lang="en-US" altLang="zh-CN" b="0" dirty="0"/>
          </a:p>
        </p:txBody>
      </p:sp>
      <p:sp>
        <p:nvSpPr>
          <p:cNvPr id="4" name="Slide Number Placeholder 3">
            <a:extLst>
              <a:ext uri="{FF2B5EF4-FFF2-40B4-BE49-F238E27FC236}">
                <a16:creationId xmlns:a16="http://schemas.microsoft.com/office/drawing/2014/main" id="{0BBA6429-0B47-050F-ECFE-3682DB47B83D}"/>
              </a:ext>
            </a:extLst>
          </p:cNvPr>
          <p:cNvSpPr>
            <a:spLocks noGrp="1"/>
          </p:cNvSpPr>
          <p:nvPr>
            <p:ph type="sldNum" sz="quarter" idx="5"/>
          </p:nvPr>
        </p:nvSpPr>
        <p:spPr/>
        <p:txBody>
          <a:bodyPr/>
          <a:lstStyle/>
          <a:p>
            <a:fld id="{20968BB1-388A-47E0-9C8C-4528CEDAAC72}" type="slidenum">
              <a:rPr lang="zh-CN" altLang="en-US" smtClean="0"/>
              <a:t>9</a:t>
            </a:fld>
            <a:endParaRPr lang="zh-CN" altLang="en-US"/>
          </a:p>
        </p:txBody>
      </p:sp>
    </p:spTree>
    <p:extLst>
      <p:ext uri="{BB962C8B-B14F-4D97-AF65-F5344CB8AC3E}">
        <p14:creationId xmlns:p14="http://schemas.microsoft.com/office/powerpoint/2010/main" val="3210820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1FF73-2F13-2BA7-B57B-003189A08603}"/>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0B81B72C-A583-78E2-100B-9FC4415B51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0CF8E4C6-D439-3F40-ECEF-539E1E945B8B}"/>
              </a:ext>
            </a:extLst>
          </p:cNvPr>
          <p:cNvSpPr>
            <a:spLocks noGrp="1"/>
          </p:cNvSpPr>
          <p:nvPr>
            <p:ph type="dt" sz="half" idx="10"/>
          </p:nvPr>
        </p:nvSpPr>
        <p:spPr/>
        <p:txBody>
          <a:bodyPr/>
          <a:lstStyle/>
          <a:p>
            <a:fld id="{2090D983-1732-412C-B15B-F6966790C8B0}" type="datetimeFigureOut">
              <a:rPr lang="zh-CN" altLang="en-US" smtClean="0"/>
              <a:t>2025/11/20</a:t>
            </a:fld>
            <a:endParaRPr lang="zh-CN" altLang="en-US"/>
          </a:p>
        </p:txBody>
      </p:sp>
      <p:sp>
        <p:nvSpPr>
          <p:cNvPr id="5" name="Footer Placeholder 4">
            <a:extLst>
              <a:ext uri="{FF2B5EF4-FFF2-40B4-BE49-F238E27FC236}">
                <a16:creationId xmlns:a16="http://schemas.microsoft.com/office/drawing/2014/main" id="{ADB6C61C-93C8-5842-0A94-175602DB7778}"/>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CE63CA7-B673-E3D3-26DD-C21898C5CA79}"/>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41086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CC162-A907-6097-DC56-CA7B97F24ED4}"/>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3D087834-0AB4-D542-8B69-1A070050BAFC}"/>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09249100-C86F-E09E-EF1A-6BB29193DDC9}"/>
              </a:ext>
            </a:extLst>
          </p:cNvPr>
          <p:cNvSpPr>
            <a:spLocks noGrp="1"/>
          </p:cNvSpPr>
          <p:nvPr>
            <p:ph type="dt" sz="half" idx="10"/>
          </p:nvPr>
        </p:nvSpPr>
        <p:spPr/>
        <p:txBody>
          <a:bodyPr/>
          <a:lstStyle/>
          <a:p>
            <a:fld id="{2090D983-1732-412C-B15B-F6966790C8B0}" type="datetimeFigureOut">
              <a:rPr lang="zh-CN" altLang="en-US" smtClean="0"/>
              <a:t>2025/11/20</a:t>
            </a:fld>
            <a:endParaRPr lang="zh-CN" altLang="en-US"/>
          </a:p>
        </p:txBody>
      </p:sp>
      <p:sp>
        <p:nvSpPr>
          <p:cNvPr id="5" name="Footer Placeholder 4">
            <a:extLst>
              <a:ext uri="{FF2B5EF4-FFF2-40B4-BE49-F238E27FC236}">
                <a16:creationId xmlns:a16="http://schemas.microsoft.com/office/drawing/2014/main" id="{55F90C52-899A-0933-EBE5-0C4830BA13A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9E6AFC28-0416-E63F-D8F9-05AF70782B41}"/>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650034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0169C2-E207-ACC9-8E0C-1E21FEFC2530}"/>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55AE9096-B3FB-E3A5-C999-A96B5EBD259A}"/>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D48C4833-866D-A136-AB68-941EAFE1393A}"/>
              </a:ext>
            </a:extLst>
          </p:cNvPr>
          <p:cNvSpPr>
            <a:spLocks noGrp="1"/>
          </p:cNvSpPr>
          <p:nvPr>
            <p:ph type="dt" sz="half" idx="10"/>
          </p:nvPr>
        </p:nvSpPr>
        <p:spPr/>
        <p:txBody>
          <a:bodyPr/>
          <a:lstStyle/>
          <a:p>
            <a:fld id="{2090D983-1732-412C-B15B-F6966790C8B0}" type="datetimeFigureOut">
              <a:rPr lang="zh-CN" altLang="en-US" smtClean="0"/>
              <a:t>2025/11/20</a:t>
            </a:fld>
            <a:endParaRPr lang="zh-CN" altLang="en-US"/>
          </a:p>
        </p:txBody>
      </p:sp>
      <p:sp>
        <p:nvSpPr>
          <p:cNvPr id="5" name="Footer Placeholder 4">
            <a:extLst>
              <a:ext uri="{FF2B5EF4-FFF2-40B4-BE49-F238E27FC236}">
                <a16:creationId xmlns:a16="http://schemas.microsoft.com/office/drawing/2014/main" id="{9BD5E405-2543-6F82-69B3-90BBD3899BB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39C70817-8E62-696A-3849-4A07296F96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05826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45DA-AB6D-B38F-C950-54DD9BA15694}"/>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A8867772-E59F-D3B2-7F3E-BD80B3B83DFE}"/>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30EFB48-3609-3537-2E34-14ED0281CF35}"/>
              </a:ext>
            </a:extLst>
          </p:cNvPr>
          <p:cNvSpPr>
            <a:spLocks noGrp="1"/>
          </p:cNvSpPr>
          <p:nvPr>
            <p:ph type="dt" sz="half" idx="10"/>
          </p:nvPr>
        </p:nvSpPr>
        <p:spPr/>
        <p:txBody>
          <a:bodyPr/>
          <a:lstStyle/>
          <a:p>
            <a:fld id="{2090D983-1732-412C-B15B-F6966790C8B0}" type="datetimeFigureOut">
              <a:rPr lang="zh-CN" altLang="en-US" smtClean="0"/>
              <a:t>2025/11/20</a:t>
            </a:fld>
            <a:endParaRPr lang="zh-CN" altLang="en-US"/>
          </a:p>
        </p:txBody>
      </p:sp>
      <p:sp>
        <p:nvSpPr>
          <p:cNvPr id="5" name="Footer Placeholder 4">
            <a:extLst>
              <a:ext uri="{FF2B5EF4-FFF2-40B4-BE49-F238E27FC236}">
                <a16:creationId xmlns:a16="http://schemas.microsoft.com/office/drawing/2014/main" id="{C9E69FD5-1C48-2877-9ED0-D0991C8A9DD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0120AC2F-A1BB-ED71-758F-FA2B925461E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926525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0A7AA-F81B-271F-F4F6-0A0372F2CC29}"/>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6AFD6F11-39FD-D0D7-B118-06CEEBA4609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56B48CCB-97D6-26EB-A886-B8FB99BD38C8}"/>
              </a:ext>
            </a:extLst>
          </p:cNvPr>
          <p:cNvSpPr>
            <a:spLocks noGrp="1"/>
          </p:cNvSpPr>
          <p:nvPr>
            <p:ph type="dt" sz="half" idx="10"/>
          </p:nvPr>
        </p:nvSpPr>
        <p:spPr/>
        <p:txBody>
          <a:bodyPr/>
          <a:lstStyle/>
          <a:p>
            <a:fld id="{2090D983-1732-412C-B15B-F6966790C8B0}" type="datetimeFigureOut">
              <a:rPr lang="zh-CN" altLang="en-US" smtClean="0"/>
              <a:t>2025/11/20</a:t>
            </a:fld>
            <a:endParaRPr lang="zh-CN" altLang="en-US"/>
          </a:p>
        </p:txBody>
      </p:sp>
      <p:sp>
        <p:nvSpPr>
          <p:cNvPr id="5" name="Footer Placeholder 4">
            <a:extLst>
              <a:ext uri="{FF2B5EF4-FFF2-40B4-BE49-F238E27FC236}">
                <a16:creationId xmlns:a16="http://schemas.microsoft.com/office/drawing/2014/main" id="{E0E2CC2C-5EA6-3F62-1A4B-1ACF520D652C}"/>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DF7C70C-A003-00F9-75C8-48B8997FB2E4}"/>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26410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F17E0-15DB-5FB9-88A4-CE8C37FF3651}"/>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68581A0-3399-BB60-C9AA-6E929B92A0A9}"/>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D38A2F4E-FA3B-9DDA-AD46-53CD26EC0609}"/>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BFA70823-566F-5A06-EB47-542F4F69438C}"/>
              </a:ext>
            </a:extLst>
          </p:cNvPr>
          <p:cNvSpPr>
            <a:spLocks noGrp="1"/>
          </p:cNvSpPr>
          <p:nvPr>
            <p:ph type="dt" sz="half" idx="10"/>
          </p:nvPr>
        </p:nvSpPr>
        <p:spPr/>
        <p:txBody>
          <a:bodyPr/>
          <a:lstStyle/>
          <a:p>
            <a:fld id="{2090D983-1732-412C-B15B-F6966790C8B0}" type="datetimeFigureOut">
              <a:rPr lang="zh-CN" altLang="en-US" smtClean="0"/>
              <a:t>2025/11/20</a:t>
            </a:fld>
            <a:endParaRPr lang="zh-CN" altLang="en-US"/>
          </a:p>
        </p:txBody>
      </p:sp>
      <p:sp>
        <p:nvSpPr>
          <p:cNvPr id="6" name="Footer Placeholder 5">
            <a:extLst>
              <a:ext uri="{FF2B5EF4-FFF2-40B4-BE49-F238E27FC236}">
                <a16:creationId xmlns:a16="http://schemas.microsoft.com/office/drawing/2014/main" id="{A34837BC-D66F-2F99-70FB-2D3EB482783E}"/>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3C59538E-068C-D195-D66B-B0F953EF6BD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302498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D1C14-DF37-EA34-D9F5-EDB611D48FAE}"/>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878F3761-5892-56FA-A26E-8EB229DD72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EF09C4BE-C0BC-C785-F499-FD2940AC5EA2}"/>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17F29B7A-786B-BB7D-0345-A8C8E7F338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202F7D48-5F9D-CF56-1589-7F4A014DE769}"/>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AC10A4D7-4DE9-45AF-1F2F-C17F7E63FCD8}"/>
              </a:ext>
            </a:extLst>
          </p:cNvPr>
          <p:cNvSpPr>
            <a:spLocks noGrp="1"/>
          </p:cNvSpPr>
          <p:nvPr>
            <p:ph type="dt" sz="half" idx="10"/>
          </p:nvPr>
        </p:nvSpPr>
        <p:spPr/>
        <p:txBody>
          <a:bodyPr/>
          <a:lstStyle/>
          <a:p>
            <a:fld id="{2090D983-1732-412C-B15B-F6966790C8B0}" type="datetimeFigureOut">
              <a:rPr lang="zh-CN" altLang="en-US" smtClean="0"/>
              <a:t>2025/11/20</a:t>
            </a:fld>
            <a:endParaRPr lang="zh-CN" altLang="en-US"/>
          </a:p>
        </p:txBody>
      </p:sp>
      <p:sp>
        <p:nvSpPr>
          <p:cNvPr id="8" name="Footer Placeholder 7">
            <a:extLst>
              <a:ext uri="{FF2B5EF4-FFF2-40B4-BE49-F238E27FC236}">
                <a16:creationId xmlns:a16="http://schemas.microsoft.com/office/drawing/2014/main" id="{8B62CCD7-6F81-597E-F6EF-44E7F5A0777E}"/>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AAE0C307-6741-23F5-7142-FFC4A3109465}"/>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842961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C8667-DEA6-DDF8-B478-468D0A146FF2}"/>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756B1385-13E7-2978-A1C0-AA017D744DA5}"/>
              </a:ext>
            </a:extLst>
          </p:cNvPr>
          <p:cNvSpPr>
            <a:spLocks noGrp="1"/>
          </p:cNvSpPr>
          <p:nvPr>
            <p:ph type="dt" sz="half" idx="10"/>
          </p:nvPr>
        </p:nvSpPr>
        <p:spPr/>
        <p:txBody>
          <a:bodyPr/>
          <a:lstStyle/>
          <a:p>
            <a:fld id="{2090D983-1732-412C-B15B-F6966790C8B0}" type="datetimeFigureOut">
              <a:rPr lang="zh-CN" altLang="en-US" smtClean="0"/>
              <a:t>2025/11/20</a:t>
            </a:fld>
            <a:endParaRPr lang="zh-CN" altLang="en-US"/>
          </a:p>
        </p:txBody>
      </p:sp>
      <p:sp>
        <p:nvSpPr>
          <p:cNvPr id="4" name="Footer Placeholder 3">
            <a:extLst>
              <a:ext uri="{FF2B5EF4-FFF2-40B4-BE49-F238E27FC236}">
                <a16:creationId xmlns:a16="http://schemas.microsoft.com/office/drawing/2014/main" id="{86D8B39E-5F74-5A5E-2334-BC9C2FD47966}"/>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6E309C99-BC27-AFF9-B508-4878A83D0763}"/>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173783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91B30D-6F36-2E73-A3EC-4DE7E89EA30D}"/>
              </a:ext>
            </a:extLst>
          </p:cNvPr>
          <p:cNvSpPr>
            <a:spLocks noGrp="1"/>
          </p:cNvSpPr>
          <p:nvPr>
            <p:ph type="dt" sz="half" idx="10"/>
          </p:nvPr>
        </p:nvSpPr>
        <p:spPr/>
        <p:txBody>
          <a:bodyPr/>
          <a:lstStyle/>
          <a:p>
            <a:fld id="{2090D983-1732-412C-B15B-F6966790C8B0}" type="datetimeFigureOut">
              <a:rPr lang="zh-CN" altLang="en-US" smtClean="0"/>
              <a:t>2025/11/20</a:t>
            </a:fld>
            <a:endParaRPr lang="zh-CN" altLang="en-US"/>
          </a:p>
        </p:txBody>
      </p:sp>
      <p:sp>
        <p:nvSpPr>
          <p:cNvPr id="3" name="Footer Placeholder 2">
            <a:extLst>
              <a:ext uri="{FF2B5EF4-FFF2-40B4-BE49-F238E27FC236}">
                <a16:creationId xmlns:a16="http://schemas.microsoft.com/office/drawing/2014/main" id="{AB00DAE4-034D-538F-161A-4B61451FCA33}"/>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411C09D2-1362-722C-2A24-739F2C0A9D5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1409004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1FA58-B4EE-7770-59EF-327EA3A0D3EF}"/>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5760DE2B-F9F9-7D79-8655-049EA62EB0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C1012190-5848-A62F-8228-0AD9C18635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9C71A7B7-51A4-F2D7-D0D9-25841491BD99}"/>
              </a:ext>
            </a:extLst>
          </p:cNvPr>
          <p:cNvSpPr>
            <a:spLocks noGrp="1"/>
          </p:cNvSpPr>
          <p:nvPr>
            <p:ph type="dt" sz="half" idx="10"/>
          </p:nvPr>
        </p:nvSpPr>
        <p:spPr/>
        <p:txBody>
          <a:bodyPr/>
          <a:lstStyle/>
          <a:p>
            <a:fld id="{2090D983-1732-412C-B15B-F6966790C8B0}" type="datetimeFigureOut">
              <a:rPr lang="zh-CN" altLang="en-US" smtClean="0"/>
              <a:t>2025/11/20</a:t>
            </a:fld>
            <a:endParaRPr lang="zh-CN" altLang="en-US"/>
          </a:p>
        </p:txBody>
      </p:sp>
      <p:sp>
        <p:nvSpPr>
          <p:cNvPr id="6" name="Footer Placeholder 5">
            <a:extLst>
              <a:ext uri="{FF2B5EF4-FFF2-40B4-BE49-F238E27FC236}">
                <a16:creationId xmlns:a16="http://schemas.microsoft.com/office/drawing/2014/main" id="{8D764CDB-FCB1-5698-57A6-600D0FE7F481}"/>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A86EFAB-A834-FA12-73CB-9F1DB868EF1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3281484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9A90E-4AF1-8D54-CCD1-A05386E01718}"/>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B3144ADA-8851-30AD-5B52-EE0FD9EBC7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51B7E1A3-A8E9-90F9-B9DC-DCE525F1CE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F2E2E6EC-FB7E-D394-8CB2-DCFF81EDBC78}"/>
              </a:ext>
            </a:extLst>
          </p:cNvPr>
          <p:cNvSpPr>
            <a:spLocks noGrp="1"/>
          </p:cNvSpPr>
          <p:nvPr>
            <p:ph type="dt" sz="half" idx="10"/>
          </p:nvPr>
        </p:nvSpPr>
        <p:spPr/>
        <p:txBody>
          <a:bodyPr/>
          <a:lstStyle/>
          <a:p>
            <a:fld id="{2090D983-1732-412C-B15B-F6966790C8B0}" type="datetimeFigureOut">
              <a:rPr lang="zh-CN" altLang="en-US" smtClean="0"/>
              <a:t>2025/11/20</a:t>
            </a:fld>
            <a:endParaRPr lang="zh-CN" altLang="en-US"/>
          </a:p>
        </p:txBody>
      </p:sp>
      <p:sp>
        <p:nvSpPr>
          <p:cNvPr id="6" name="Footer Placeholder 5">
            <a:extLst>
              <a:ext uri="{FF2B5EF4-FFF2-40B4-BE49-F238E27FC236}">
                <a16:creationId xmlns:a16="http://schemas.microsoft.com/office/drawing/2014/main" id="{E51C3EB0-E033-88FB-2333-1E1D0648E459}"/>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6A22CA86-C811-4217-6D1C-B6E0F5100B30}"/>
              </a:ext>
            </a:extLst>
          </p:cNvPr>
          <p:cNvSpPr>
            <a:spLocks noGrp="1"/>
          </p:cNvSpPr>
          <p:nvPr>
            <p:ph type="sldNum" sz="quarter" idx="12"/>
          </p:nvPr>
        </p:nvSpPr>
        <p:spPr/>
        <p:txBody>
          <a:body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4251756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655D0B-AD3B-E944-578D-729232A3C1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746F0864-9571-CA4F-0818-F0ACF87E88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7A52D953-CE43-AFB2-CA4D-33889A67DB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90D983-1732-412C-B15B-F6966790C8B0}" type="datetimeFigureOut">
              <a:rPr lang="zh-CN" altLang="en-US" smtClean="0"/>
              <a:t>2025/11/20</a:t>
            </a:fld>
            <a:endParaRPr lang="zh-CN" altLang="en-US"/>
          </a:p>
        </p:txBody>
      </p:sp>
      <p:sp>
        <p:nvSpPr>
          <p:cNvPr id="5" name="Footer Placeholder 4">
            <a:extLst>
              <a:ext uri="{FF2B5EF4-FFF2-40B4-BE49-F238E27FC236}">
                <a16:creationId xmlns:a16="http://schemas.microsoft.com/office/drawing/2014/main" id="{84471B11-9252-DE4C-C1BE-1DA49AF95A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a:extLst>
              <a:ext uri="{FF2B5EF4-FFF2-40B4-BE49-F238E27FC236}">
                <a16:creationId xmlns:a16="http://schemas.microsoft.com/office/drawing/2014/main" id="{AC49C96B-AE7D-5599-05AB-8ED8BBD526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CC25A4B-2575-4120-9DD1-781FBA11A7D9}" type="slidenum">
              <a:rPr lang="zh-CN" altLang="en-US" smtClean="0"/>
              <a:t>‹#›</a:t>
            </a:fld>
            <a:endParaRPr lang="zh-CN" altLang="en-US"/>
          </a:p>
        </p:txBody>
      </p:sp>
    </p:spTree>
    <p:extLst>
      <p:ext uri="{BB962C8B-B14F-4D97-AF65-F5344CB8AC3E}">
        <p14:creationId xmlns:p14="http://schemas.microsoft.com/office/powerpoint/2010/main" val="236426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13.png"/><Relationship Id="rId5" Type="http://schemas.openxmlformats.org/officeDocument/2006/relationships/image" Target="../media/image9.png"/><Relationship Id="rId10" Type="http://schemas.openxmlformats.org/officeDocument/2006/relationships/image" Target="../media/image12.png"/><Relationship Id="rId4" Type="http://schemas.openxmlformats.org/officeDocument/2006/relationships/image" Target="../media/image8.png"/><Relationship Id="rId9"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97E98-2D0F-79B6-9B09-8B4F529D3DE6}"/>
              </a:ext>
            </a:extLst>
          </p:cNvPr>
          <p:cNvSpPr>
            <a:spLocks noGrp="1"/>
          </p:cNvSpPr>
          <p:nvPr>
            <p:ph type="ctrTitle"/>
          </p:nvPr>
        </p:nvSpPr>
        <p:spPr>
          <a:xfrm>
            <a:off x="800100" y="908319"/>
            <a:ext cx="10591800" cy="2520681"/>
          </a:xfrm>
          <a:solidFill>
            <a:schemeClr val="bg1">
              <a:alpha val="63000"/>
            </a:schemeClr>
          </a:solidFill>
        </p:spPr>
        <p:txBody>
          <a:bodyPr>
            <a:noAutofit/>
          </a:bodyPr>
          <a:lstStyle/>
          <a:p>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br>
              <a:rPr lang="en-US" altLang="zh-CN" sz="4000" b="0" i="0" u="none" strike="noStrike" baseline="0" dirty="0">
                <a:solidFill>
                  <a:schemeClr val="tx2">
                    <a:lumMod val="90000"/>
                    <a:lumOff val="10000"/>
                  </a:schemeClr>
                </a:solidFill>
                <a:latin typeface="Britannic Bold" panose="020B0903060703020204" pitchFamily="34" charset="0"/>
              </a:rPr>
            </a:br>
            <a:r>
              <a:rPr lang="en-US" altLang="zh-CN" sz="4000" b="0" i="0" u="none" strike="noStrike" baseline="0" dirty="0">
                <a:solidFill>
                  <a:schemeClr val="tx2">
                    <a:lumMod val="90000"/>
                    <a:lumOff val="10000"/>
                  </a:schemeClr>
                </a:solidFill>
                <a:latin typeface="Britannic Bold" panose="020B0903060703020204" pitchFamily="34" charset="0"/>
              </a:rPr>
              <a:t>Synchrony in the Forest: </a:t>
            </a:r>
            <a:br>
              <a:rPr lang="en-US" altLang="zh-CN" sz="4000" b="0" i="0" u="none" strike="noStrike" baseline="0" dirty="0">
                <a:solidFill>
                  <a:schemeClr val="tx2">
                    <a:lumMod val="90000"/>
                    <a:lumOff val="10000"/>
                  </a:schemeClr>
                </a:solidFill>
                <a:latin typeface="Britannic Bold" panose="020B0903060703020204" pitchFamily="34" charset="0"/>
              </a:rPr>
            </a:br>
            <a:r>
              <a:rPr lang="en-US" altLang="zh-CN" sz="4000" b="0" i="0" u="none" strike="noStrike" baseline="0" dirty="0">
                <a:solidFill>
                  <a:schemeClr val="tx2">
                    <a:lumMod val="90000"/>
                    <a:lumOff val="10000"/>
                  </a:schemeClr>
                </a:solidFill>
                <a:latin typeface="Britannic Bold" panose="020B0903060703020204" pitchFamily="34" charset="0"/>
              </a:rPr>
              <a:t>The Ecology of Masting Trees</a:t>
            </a:r>
            <a:br>
              <a:rPr lang="en-US" altLang="zh-CN" sz="6600" dirty="0"/>
            </a:br>
            <a:endParaRPr lang="zh-CN" altLang="en-US" sz="6600" dirty="0"/>
          </a:p>
        </p:txBody>
      </p:sp>
      <p:sp>
        <p:nvSpPr>
          <p:cNvPr id="3" name="Subtitle 2">
            <a:extLst>
              <a:ext uri="{FF2B5EF4-FFF2-40B4-BE49-F238E27FC236}">
                <a16:creationId xmlns:a16="http://schemas.microsoft.com/office/drawing/2014/main" id="{B60E211F-D8F0-FA70-DB6E-02D1A05FA647}"/>
              </a:ext>
            </a:extLst>
          </p:cNvPr>
          <p:cNvSpPr>
            <a:spLocks noGrp="1"/>
          </p:cNvSpPr>
          <p:nvPr>
            <p:ph type="subTitle" idx="1"/>
          </p:nvPr>
        </p:nvSpPr>
        <p:spPr>
          <a:xfrm>
            <a:off x="1524000" y="4764171"/>
            <a:ext cx="9144000" cy="1655762"/>
          </a:xfrm>
        </p:spPr>
        <p:txBody>
          <a:bodyPr>
            <a:normAutofit fontScale="62500" lnSpcReduction="20000"/>
          </a:bodyPr>
          <a:lstStyle/>
          <a:p>
            <a:r>
              <a:rPr lang="en-US" altLang="zh-CN" sz="2800" dirty="0">
                <a:solidFill>
                  <a:schemeClr val="bg1"/>
                </a:solidFill>
              </a:rPr>
              <a:t>Xiaomao Wang</a:t>
            </a:r>
          </a:p>
          <a:p>
            <a:r>
              <a:rPr lang="en-US" altLang="zh-CN" sz="2800" dirty="0">
                <a:solidFill>
                  <a:schemeClr val="bg1"/>
                </a:solidFill>
              </a:rPr>
              <a:t>Comprehensive Exam</a:t>
            </a:r>
          </a:p>
          <a:p>
            <a:r>
              <a:rPr lang="en-US" altLang="zh-CN" sz="2800" dirty="0">
                <a:solidFill>
                  <a:schemeClr val="bg1"/>
                </a:solidFill>
              </a:rPr>
              <a:t>Temporal Ecology Lab</a:t>
            </a:r>
          </a:p>
          <a:p>
            <a:r>
              <a:rPr lang="en-US" altLang="zh-CN" sz="2800" dirty="0">
                <a:solidFill>
                  <a:schemeClr val="bg1"/>
                </a:solidFill>
              </a:rPr>
              <a:t>Faculty of Forestry, University of British Columbia</a:t>
            </a:r>
          </a:p>
          <a:p>
            <a:r>
              <a:rPr lang="en-US" altLang="zh-CN" sz="2800" dirty="0">
                <a:solidFill>
                  <a:schemeClr val="bg1"/>
                </a:solidFill>
              </a:rPr>
              <a:t>Nov 21 2025</a:t>
            </a:r>
          </a:p>
        </p:txBody>
      </p:sp>
      <p:pic>
        <p:nvPicPr>
          <p:cNvPr id="1026" name="Picture 2">
            <a:extLst>
              <a:ext uri="{FF2B5EF4-FFF2-40B4-BE49-F238E27FC236}">
                <a16:creationId xmlns:a16="http://schemas.microsoft.com/office/drawing/2014/main" id="{3EABD4A0-6107-4DCB-B375-51C4B8564D2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82647"/>
          <a:stretch>
            <a:fillRect/>
          </a:stretch>
        </p:blipFill>
        <p:spPr bwMode="auto">
          <a:xfrm>
            <a:off x="10595047" y="6130362"/>
            <a:ext cx="488512" cy="57914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logo of a vine with grapes and leaves&#10;&#10;AI-generated content may be incorrect.">
            <a:extLst>
              <a:ext uri="{FF2B5EF4-FFF2-40B4-BE49-F238E27FC236}">
                <a16:creationId xmlns:a16="http://schemas.microsoft.com/office/drawing/2014/main" id="{9498FDD0-CFE8-C144-A1D8-34892F51A0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03860" y="6130362"/>
            <a:ext cx="654306" cy="5791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68562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4881697A-6DE8-891A-03EF-C4FBFA55BB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C09CD1-2A54-969B-4F33-FD9B7A2FDB2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3" name="Rectangle 2">
            <a:extLst>
              <a:ext uri="{FF2B5EF4-FFF2-40B4-BE49-F238E27FC236}">
                <a16:creationId xmlns:a16="http://schemas.microsoft.com/office/drawing/2014/main" id="{0561BB55-6345-A537-8F63-60D62977F9CA}"/>
              </a:ext>
            </a:extLst>
          </p:cNvPr>
          <p:cNvSpPr/>
          <p:nvPr/>
        </p:nvSpPr>
        <p:spPr>
          <a:xfrm>
            <a:off x="573386" y="609806"/>
            <a:ext cx="10587172" cy="646331"/>
          </a:xfrm>
          <a:prstGeom prst="rect">
            <a:avLst/>
          </a:prstGeom>
          <a:noFill/>
        </p:spPr>
        <p:txBody>
          <a:bodyPr wrap="square" rtlCol="0">
            <a:spAutoFit/>
          </a:bodyPr>
          <a:lstStyle/>
          <a:p>
            <a:r>
              <a:rPr lang="en-US" altLang="zh-CN" sz="3600" b="1" dirty="0"/>
              <a:t>How possibly could climate change affect mast?</a:t>
            </a:r>
          </a:p>
        </p:txBody>
      </p:sp>
      <p:sp>
        <p:nvSpPr>
          <p:cNvPr id="4" name="TextBox 3">
            <a:extLst>
              <a:ext uri="{FF2B5EF4-FFF2-40B4-BE49-F238E27FC236}">
                <a16:creationId xmlns:a16="http://schemas.microsoft.com/office/drawing/2014/main" id="{70B376E1-3CD0-6485-2EFE-78B8111D0167}"/>
              </a:ext>
            </a:extLst>
          </p:cNvPr>
          <p:cNvSpPr txBox="1"/>
          <p:nvPr/>
        </p:nvSpPr>
        <p:spPr>
          <a:xfrm>
            <a:off x="1181908" y="2440347"/>
            <a:ext cx="7450666" cy="2862322"/>
          </a:xfrm>
          <a:prstGeom prst="rect">
            <a:avLst/>
          </a:prstGeom>
          <a:noFill/>
        </p:spPr>
        <p:txBody>
          <a:bodyPr wrap="square" rtlCol="0">
            <a:spAutoFit/>
          </a:bodyPr>
          <a:lstStyle/>
          <a:p>
            <a:pPr marL="285750" indent="-285750">
              <a:buFont typeface="Arial" panose="020B0604020202020204" pitchFamily="34" charset="0"/>
              <a:buChar char="•"/>
            </a:pPr>
            <a:r>
              <a:rPr lang="en-US" altLang="zh-CN" sz="2400" dirty="0"/>
              <a:t>Changes of environmental cues</a:t>
            </a:r>
          </a:p>
          <a:p>
            <a:pPr marL="742950" lvl="1" indent="-285750">
              <a:buFont typeface="Arial" panose="020B0604020202020204" pitchFamily="34" charset="0"/>
              <a:buChar char="•"/>
            </a:pPr>
            <a:r>
              <a:rPr lang="en-US" altLang="zh-CN" sz="2000" dirty="0"/>
              <a:t>Different reproductive cycles</a:t>
            </a:r>
          </a:p>
          <a:p>
            <a:pPr marL="285750" indent="-285750">
              <a:buFont typeface="Arial" panose="020B0604020202020204" pitchFamily="34" charset="0"/>
              <a:buChar char="•"/>
            </a:pPr>
            <a:endParaRPr lang="en-US" altLang="zh-CN" sz="2400" dirty="0"/>
          </a:p>
          <a:p>
            <a:pPr marL="285750" indent="-285750">
              <a:buFont typeface="Arial" panose="020B0604020202020204" pitchFamily="34" charset="0"/>
              <a:buChar char="•"/>
            </a:pPr>
            <a:r>
              <a:rPr lang="en-US" altLang="zh-CN" sz="2400" dirty="0"/>
              <a:t>Disruption of synchrony</a:t>
            </a:r>
          </a:p>
          <a:p>
            <a:pPr marL="742950" lvl="1" indent="-285750">
              <a:buFont typeface="Arial" panose="020B0604020202020204" pitchFamily="34" charset="0"/>
              <a:buChar char="•"/>
            </a:pPr>
            <a:r>
              <a:rPr lang="en-US" altLang="zh-CN" sz="2000" dirty="0"/>
              <a:t>Pollination, seed dispersal</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400" dirty="0"/>
              <a:t>Uncertainties of resources allocation</a:t>
            </a:r>
          </a:p>
          <a:p>
            <a:pPr lvl="1"/>
            <a:endParaRPr lang="zh-CN" altLang="en-US" sz="2000" dirty="0"/>
          </a:p>
        </p:txBody>
      </p:sp>
      <p:pic>
        <p:nvPicPr>
          <p:cNvPr id="11" name="Picture 10">
            <a:extLst>
              <a:ext uri="{FF2B5EF4-FFF2-40B4-BE49-F238E27FC236}">
                <a16:creationId xmlns:a16="http://schemas.microsoft.com/office/drawing/2014/main" id="{0F5D5DD1-1D93-6141-C185-0889C2CD5B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19382" y="254446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728AA5F1-EB28-C6FB-A8ED-988776BF944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20579" y="1646684"/>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F32B08CF-92CD-106D-9DCD-C408FC84A3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7307" y="4020612"/>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19BF7B9D-B1CD-B35C-1BF4-E31DDDBC09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91578" y="1366619"/>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264BF81D-9DD0-FF15-E4E2-BF2946A1B3D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24582" y="4202770"/>
            <a:ext cx="1308314" cy="1348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1209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7DB997CF-0A65-EAF4-41EE-0B00F45060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CA5827-90ED-8F98-3B26-53279A79168F}"/>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cxnSp>
        <p:nvCxnSpPr>
          <p:cNvPr id="13" name="Straight Arrow Connector 12">
            <a:extLst>
              <a:ext uri="{FF2B5EF4-FFF2-40B4-BE49-F238E27FC236}">
                <a16:creationId xmlns:a16="http://schemas.microsoft.com/office/drawing/2014/main" id="{D5D2896F-5B56-319B-CE42-728C1E99D09E}"/>
              </a:ext>
            </a:extLst>
          </p:cNvPr>
          <p:cNvCxnSpPr>
            <a:cxnSpLocks/>
          </p:cNvCxnSpPr>
          <p:nvPr/>
        </p:nvCxnSpPr>
        <p:spPr>
          <a:xfrm>
            <a:off x="6096000" y="3582511"/>
            <a:ext cx="1104838" cy="3419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89B5645E-86A0-222A-0ECA-D4FC6E93C179}"/>
              </a:ext>
            </a:extLst>
          </p:cNvPr>
          <p:cNvCxnSpPr>
            <a:cxnSpLocks/>
          </p:cNvCxnSpPr>
          <p:nvPr/>
        </p:nvCxnSpPr>
        <p:spPr>
          <a:xfrm flipH="1">
            <a:off x="4932608" y="3584918"/>
            <a:ext cx="1163392" cy="3659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E286AFD4-0A96-A0FE-A634-D4091620061E}"/>
              </a:ext>
            </a:extLst>
          </p:cNvPr>
          <p:cNvCxnSpPr>
            <a:cxnSpLocks/>
          </p:cNvCxnSpPr>
          <p:nvPr/>
        </p:nvCxnSpPr>
        <p:spPr>
          <a:xfrm>
            <a:off x="6103362" y="3580648"/>
            <a:ext cx="0" cy="37264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CFD2EBB6-81A2-9284-B001-28BA193303DA}"/>
              </a:ext>
            </a:extLst>
          </p:cNvPr>
          <p:cNvSpPr txBox="1"/>
          <p:nvPr/>
        </p:nvSpPr>
        <p:spPr>
          <a:xfrm>
            <a:off x="2449012" y="4091592"/>
            <a:ext cx="2678926" cy="369332"/>
          </a:xfrm>
          <a:prstGeom prst="rect">
            <a:avLst/>
          </a:prstGeom>
          <a:noFill/>
        </p:spPr>
        <p:txBody>
          <a:bodyPr wrap="square" rtlCol="0">
            <a:spAutoFit/>
          </a:bodyPr>
          <a:lstStyle/>
          <a:p>
            <a:r>
              <a:rPr lang="en-US" altLang="zh-CN" b="1" dirty="0"/>
              <a:t>Forest regeneration</a:t>
            </a:r>
            <a:r>
              <a:rPr lang="en-US" altLang="zh-CN" dirty="0"/>
              <a:t> </a:t>
            </a:r>
            <a:endParaRPr lang="zh-CN" altLang="en-US" dirty="0"/>
          </a:p>
        </p:txBody>
      </p:sp>
      <p:sp>
        <p:nvSpPr>
          <p:cNvPr id="20" name="TextBox 19">
            <a:extLst>
              <a:ext uri="{FF2B5EF4-FFF2-40B4-BE49-F238E27FC236}">
                <a16:creationId xmlns:a16="http://schemas.microsoft.com/office/drawing/2014/main" id="{2D2281B7-AFEF-9161-F40D-7BF73E614855}"/>
              </a:ext>
            </a:extLst>
          </p:cNvPr>
          <p:cNvSpPr txBox="1"/>
          <p:nvPr/>
        </p:nvSpPr>
        <p:spPr>
          <a:xfrm>
            <a:off x="7384129" y="4078656"/>
            <a:ext cx="2678926" cy="369332"/>
          </a:xfrm>
          <a:prstGeom prst="rect">
            <a:avLst/>
          </a:prstGeom>
          <a:noFill/>
        </p:spPr>
        <p:txBody>
          <a:bodyPr wrap="square" rtlCol="0">
            <a:spAutoFit/>
          </a:bodyPr>
          <a:lstStyle/>
          <a:p>
            <a:r>
              <a:rPr lang="en-US" altLang="zh-CN" b="1" dirty="0"/>
              <a:t>Animal populations</a:t>
            </a:r>
            <a:r>
              <a:rPr lang="en-US" altLang="zh-CN" dirty="0"/>
              <a:t> </a:t>
            </a:r>
            <a:endParaRPr lang="zh-CN" altLang="en-US" dirty="0"/>
          </a:p>
        </p:txBody>
      </p:sp>
      <p:sp>
        <p:nvSpPr>
          <p:cNvPr id="21" name="TextBox 20">
            <a:extLst>
              <a:ext uri="{FF2B5EF4-FFF2-40B4-BE49-F238E27FC236}">
                <a16:creationId xmlns:a16="http://schemas.microsoft.com/office/drawing/2014/main" id="{E9BC3ACA-377E-3D0A-4A42-04A82688A1CC}"/>
              </a:ext>
            </a:extLst>
          </p:cNvPr>
          <p:cNvSpPr txBox="1"/>
          <p:nvPr/>
        </p:nvSpPr>
        <p:spPr>
          <a:xfrm>
            <a:off x="4997723" y="4078656"/>
            <a:ext cx="2678926" cy="369332"/>
          </a:xfrm>
          <a:prstGeom prst="rect">
            <a:avLst/>
          </a:prstGeom>
          <a:noFill/>
        </p:spPr>
        <p:txBody>
          <a:bodyPr wrap="square" rtlCol="0">
            <a:spAutoFit/>
          </a:bodyPr>
          <a:lstStyle/>
          <a:p>
            <a:r>
              <a:rPr lang="en-US" altLang="zh-CN" b="1" dirty="0"/>
              <a:t>Ecosystem dynamics</a:t>
            </a:r>
            <a:r>
              <a:rPr lang="en-US" altLang="zh-CN" dirty="0"/>
              <a:t> </a:t>
            </a:r>
            <a:endParaRPr lang="zh-CN" altLang="en-US" dirty="0"/>
          </a:p>
        </p:txBody>
      </p:sp>
      <p:pic>
        <p:nvPicPr>
          <p:cNvPr id="23" name="Picture 22" descr="A green cloud with letters and a black background&#10;&#10;AI-generated content may be incorrect.">
            <a:extLst>
              <a:ext uri="{FF2B5EF4-FFF2-40B4-BE49-F238E27FC236}">
                <a16:creationId xmlns:a16="http://schemas.microsoft.com/office/drawing/2014/main" id="{53ADEADB-50EA-E15D-A6FE-B147630E6C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4933" y="4528660"/>
            <a:ext cx="1596072" cy="1270343"/>
          </a:xfrm>
          <a:prstGeom prst="rect">
            <a:avLst/>
          </a:prstGeom>
        </p:spPr>
      </p:pic>
      <p:pic>
        <p:nvPicPr>
          <p:cNvPr id="25" name="Picture 24" descr="A green plant with leaves&#10;&#10;AI-generated content may be incorrect.">
            <a:extLst>
              <a:ext uri="{FF2B5EF4-FFF2-40B4-BE49-F238E27FC236}">
                <a16:creationId xmlns:a16="http://schemas.microsoft.com/office/drawing/2014/main" id="{E2925F0F-7A0B-8665-5962-4C2EE7FE92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56364" y="4591459"/>
            <a:ext cx="1349894" cy="1144743"/>
          </a:xfrm>
          <a:prstGeom prst="rect">
            <a:avLst/>
          </a:prstGeom>
        </p:spPr>
      </p:pic>
      <p:pic>
        <p:nvPicPr>
          <p:cNvPr id="26" name="Picture 25" descr="A cartoon squirrel with a nut&#10;&#10;AI-generated content may be incorrect.">
            <a:extLst>
              <a:ext uri="{FF2B5EF4-FFF2-40B4-BE49-F238E27FC236}">
                <a16:creationId xmlns:a16="http://schemas.microsoft.com/office/drawing/2014/main" id="{C78A0CEA-A7C8-B5F4-D3EB-7F3CF9E093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79680" y="4728105"/>
            <a:ext cx="1193823" cy="716294"/>
          </a:xfrm>
          <a:prstGeom prst="rect">
            <a:avLst/>
          </a:prstGeom>
        </p:spPr>
      </p:pic>
      <p:sp>
        <p:nvSpPr>
          <p:cNvPr id="29" name="TextBox 28">
            <a:extLst>
              <a:ext uri="{FF2B5EF4-FFF2-40B4-BE49-F238E27FC236}">
                <a16:creationId xmlns:a16="http://schemas.microsoft.com/office/drawing/2014/main" id="{6CE754A8-82EA-36F4-F512-E098C5E6387B}"/>
              </a:ext>
            </a:extLst>
          </p:cNvPr>
          <p:cNvSpPr txBox="1"/>
          <p:nvPr/>
        </p:nvSpPr>
        <p:spPr>
          <a:xfrm>
            <a:off x="3682422" y="344472"/>
            <a:ext cx="4626222" cy="923330"/>
          </a:xfrm>
          <a:prstGeom prst="rect">
            <a:avLst/>
          </a:prstGeom>
          <a:noFill/>
        </p:spPr>
        <p:txBody>
          <a:bodyPr wrap="square" rtlCol="0">
            <a:spAutoFit/>
          </a:bodyPr>
          <a:lstStyle>
            <a:defPPr>
              <a:defRPr lang="zh-CN"/>
            </a:defPPr>
            <a:lvl1pPr>
              <a:defRPr sz="5400" b="1"/>
            </a:lvl1pPr>
          </a:lstStyle>
          <a:p>
            <a:r>
              <a:rPr lang="en-US" altLang="zh-CN" dirty="0"/>
              <a:t>Bigger picture</a:t>
            </a:r>
            <a:endParaRPr lang="zh-CN" altLang="en-US" dirty="0"/>
          </a:p>
        </p:txBody>
      </p:sp>
      <p:pic>
        <p:nvPicPr>
          <p:cNvPr id="3" name="Picture 2">
            <a:extLst>
              <a:ext uri="{FF2B5EF4-FFF2-40B4-BE49-F238E27FC236}">
                <a16:creationId xmlns:a16="http://schemas.microsoft.com/office/drawing/2014/main" id="{028BFF16-3EB0-AAA8-40D6-0497D61C28A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14304" y="13381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9DC8EC0-D60A-3A3D-0C81-5D3944F867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48524" y="1791047"/>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9A731EC8-F95C-9ADC-0FC7-EDA2EFB3124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19254" y="1942078"/>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B4C0D2B1-EB89-F5A6-0C14-A0BE8780F3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02249" y="1718126"/>
            <a:ext cx="1435864" cy="1536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7130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020C9965-4709-92D6-0652-6F7342F576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50D7F0-6F87-2CF3-4412-95971154352A}"/>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pic>
        <p:nvPicPr>
          <p:cNvPr id="1026" name="Picture 2" descr="No photo description available.">
            <a:extLst>
              <a:ext uri="{FF2B5EF4-FFF2-40B4-BE49-F238E27FC236}">
                <a16:creationId xmlns:a16="http://schemas.microsoft.com/office/drawing/2014/main" id="{92A44FBB-0FB1-F5E9-F0E7-14309D6307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9719" y="1314013"/>
            <a:ext cx="4844649" cy="36309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ouglas Squirrel">
            <a:extLst>
              <a:ext uri="{FF2B5EF4-FFF2-40B4-BE49-F238E27FC236}">
                <a16:creationId xmlns:a16="http://schemas.microsoft.com/office/drawing/2014/main" id="{BA843AEE-53F6-E197-58EF-6F9EEFC2A24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3429000"/>
            <a:ext cx="2900013" cy="207532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2D4A16A-AB8C-4CC8-531A-826CCAEEA002}"/>
              </a:ext>
            </a:extLst>
          </p:cNvPr>
          <p:cNvSpPr txBox="1"/>
          <p:nvPr/>
        </p:nvSpPr>
        <p:spPr>
          <a:xfrm>
            <a:off x="6096000" y="645792"/>
            <a:ext cx="3176337" cy="707886"/>
          </a:xfrm>
          <a:prstGeom prst="rect">
            <a:avLst/>
          </a:prstGeom>
          <a:noFill/>
        </p:spPr>
        <p:txBody>
          <a:bodyPr wrap="square" rtlCol="0">
            <a:spAutoFit/>
          </a:bodyPr>
          <a:lstStyle/>
          <a:p>
            <a:r>
              <a:rPr lang="en-US" altLang="zh-CN" sz="4000" b="1" dirty="0"/>
              <a:t>Mast year</a:t>
            </a:r>
            <a:endParaRPr lang="zh-CN" altLang="en-US" sz="4000" b="1" dirty="0"/>
          </a:p>
        </p:txBody>
      </p:sp>
      <p:sp>
        <p:nvSpPr>
          <p:cNvPr id="4" name="TextBox 3">
            <a:extLst>
              <a:ext uri="{FF2B5EF4-FFF2-40B4-BE49-F238E27FC236}">
                <a16:creationId xmlns:a16="http://schemas.microsoft.com/office/drawing/2014/main" id="{5F48DDB4-21ED-186D-EA39-0B3C8B507BC3}"/>
              </a:ext>
            </a:extLst>
          </p:cNvPr>
          <p:cNvSpPr txBox="1"/>
          <p:nvPr/>
        </p:nvSpPr>
        <p:spPr>
          <a:xfrm>
            <a:off x="6243987" y="1708239"/>
            <a:ext cx="4649985" cy="1477328"/>
          </a:xfrm>
          <a:prstGeom prst="rect">
            <a:avLst/>
          </a:prstGeom>
          <a:noFill/>
        </p:spPr>
        <p:txBody>
          <a:bodyPr wrap="square" rtlCol="0">
            <a:spAutoFit/>
          </a:bodyPr>
          <a:lstStyle/>
          <a:p>
            <a:pPr marL="285750" indent="-285750">
              <a:buFont typeface="Arial" panose="020B0604020202020204" pitchFamily="34" charset="0"/>
              <a:buChar char="•"/>
            </a:pPr>
            <a:r>
              <a:rPr lang="en-US" altLang="zh-CN" b="1" dirty="0"/>
              <a:t>A specific pattern of reproduction</a:t>
            </a:r>
          </a:p>
          <a:p>
            <a:pPr marL="285750" indent="-285750">
              <a:buFont typeface="Arial" panose="020B0604020202020204" pitchFamily="34" charset="0"/>
              <a:buChar char="•"/>
            </a:pPr>
            <a:endParaRPr lang="en-US" altLang="zh-CN" b="1" dirty="0"/>
          </a:p>
          <a:p>
            <a:pPr marL="285750" indent="-285750">
              <a:buFont typeface="Arial" panose="020B0604020202020204" pitchFamily="34" charset="0"/>
              <a:buChar char="•"/>
            </a:pPr>
            <a:r>
              <a:rPr lang="en-US" altLang="zh-CN" b="1" dirty="0"/>
              <a:t>Population level</a:t>
            </a:r>
          </a:p>
          <a:p>
            <a:pPr marL="285750" indent="-285750">
              <a:buFont typeface="Arial" panose="020B0604020202020204" pitchFamily="34" charset="0"/>
              <a:buChar char="•"/>
            </a:pPr>
            <a:endParaRPr lang="en-US" altLang="zh-CN" b="1" dirty="0"/>
          </a:p>
          <a:p>
            <a:pPr marL="285750" indent="-285750">
              <a:buFont typeface="Arial" panose="020B0604020202020204" pitchFamily="34" charset="0"/>
              <a:buChar char="•"/>
            </a:pPr>
            <a:r>
              <a:rPr lang="en-US" altLang="zh-CN" b="1" dirty="0"/>
              <a:t>High reproduction variability</a:t>
            </a:r>
            <a:endParaRPr lang="zh-CN" altLang="en-US" b="1" dirty="0"/>
          </a:p>
        </p:txBody>
      </p:sp>
    </p:spTree>
    <p:extLst>
      <p:ext uri="{BB962C8B-B14F-4D97-AF65-F5344CB8AC3E}">
        <p14:creationId xmlns:p14="http://schemas.microsoft.com/office/powerpoint/2010/main" val="43571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C32937F8-A9EC-54A4-2EDB-5D41A7DD74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A9D3F0-154C-0B0A-A42C-97251B912060}"/>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A1C5C6E6-CF5D-929F-C07C-DB26DDBFAD1D}"/>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1FD7FDE9-D57F-5BBA-3A3A-AC1D44ADB59E}"/>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9661F708-28FA-4832-1A4B-84B72278924D}"/>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19C13552-9775-115B-45B2-D70639E56766}"/>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CE51F34B-7FD7-80E6-874C-D3E0F7E50053}"/>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C205CBF9-AD50-E5F4-1ADA-45BC7472CD88}"/>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C22002F5-F70A-C12A-2F65-D92E948082D4}"/>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A25A1921-D0F2-FE3E-408A-BE819C9B2F52}"/>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87F27BEF-21F5-D105-3369-12A9FB2BD5F5}"/>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F9D226B1-D898-84D2-9BA8-9050FDBEC142}"/>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5013E718-3F86-0E88-6B96-CB66CEA97F69}"/>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B2BCCDD6-87F8-DBF5-AA8D-C63E8A04CFAE}"/>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C47C7999-79BC-1398-0C4B-8E9E7FBEDD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110AD56-9EC5-1366-2763-2D92CDDE75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865CEE5A-FE3C-FB4B-AA03-AE769339F8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B06E24E0-D31F-32CB-7EA2-D1D672E685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Rounded Corners 33">
            <a:extLst>
              <a:ext uri="{FF2B5EF4-FFF2-40B4-BE49-F238E27FC236}">
                <a16:creationId xmlns:a16="http://schemas.microsoft.com/office/drawing/2014/main" id="{ABF2B4BD-AF0A-373B-D984-08CF72899D23}"/>
              </a:ext>
            </a:extLst>
          </p:cNvPr>
          <p:cNvSpPr/>
          <p:nvPr/>
        </p:nvSpPr>
        <p:spPr>
          <a:xfrm>
            <a:off x="1018814"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Picture 2">
            <a:extLst>
              <a:ext uri="{FF2B5EF4-FFF2-40B4-BE49-F238E27FC236}">
                <a16:creationId xmlns:a16="http://schemas.microsoft.com/office/drawing/2014/main" id="{FCEC5249-47B6-F83C-8E70-77B271413E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02059D4E-C6C2-417B-F9CE-0E61BC61FA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32452392-D35A-2B03-4ECA-4A8A7952C6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927A6A97-4365-0D79-5347-3981FBEB19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4D0AA027-BB5C-E54B-5D38-F8FD67A24D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F6945863-12E1-04C9-E006-C149D1E455A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1E2C7F7E-BFE6-B4E0-86DC-8ACC83F62D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C25F6352-5628-0F9E-F369-CD3E3E1144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4448EBEF-556D-1466-5298-B7A416A5C950}"/>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12DF0883-B079-65E2-A530-BF7F70ECF1D1}"/>
              </a:ext>
            </a:extLst>
          </p:cNvPr>
          <p:cNvSpPr/>
          <p:nvPr/>
        </p:nvSpPr>
        <p:spPr>
          <a:xfrm>
            <a:off x="6623561" y="1164295"/>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3237A2D8-2096-8EA5-8A95-68BE21EDA9A3}"/>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6961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83FE1EE4-E0C8-E252-F714-5A80AFD9BF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A83440-17A2-5471-14A6-9374743BB8AF}"/>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BCABD14F-7B5A-6662-5CA7-507994DEF5DD}"/>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DCCFE785-3758-4B3D-B802-89D283C48DC6}"/>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56A0C423-34CB-A2B4-55F9-884E0B6688AC}"/>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5AC0CF6B-0B9B-DB0A-E8B3-375A474EF888}"/>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2FCF8EE8-470B-B4BD-810A-0F29CCBDFE7F}"/>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11087A7E-6EEF-609F-7EBA-020DD009D3D4}"/>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E4F0E823-5484-3A29-F088-B279545693C5}"/>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1F686350-71E2-4E58-8E68-D200DF266F2B}"/>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8BC0C26A-722C-7EF8-53A6-DA0BE76CB1E4}"/>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6F54F7DF-84CB-9103-E24A-E0008B3F2460}"/>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E738CCB8-6B9D-00A9-C0AE-581A5EA944F2}"/>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0037C32D-C5E9-A5D8-334A-886E252B52AC}"/>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6C38F098-0D7D-498E-FA94-51E517D370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5EB429EF-819D-DD22-FCEA-1A68292005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49D4AD92-C7A6-2214-29CC-7F92F1370B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3655651C-1040-6BCC-0B5F-F8AF2EE906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Rounded Corners 33">
            <a:extLst>
              <a:ext uri="{FF2B5EF4-FFF2-40B4-BE49-F238E27FC236}">
                <a16:creationId xmlns:a16="http://schemas.microsoft.com/office/drawing/2014/main" id="{6FA37122-9126-3BF5-41C8-CC918C79A8C3}"/>
              </a:ext>
            </a:extLst>
          </p:cNvPr>
          <p:cNvSpPr/>
          <p:nvPr/>
        </p:nvSpPr>
        <p:spPr>
          <a:xfrm>
            <a:off x="1018814"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Picture 2">
            <a:extLst>
              <a:ext uri="{FF2B5EF4-FFF2-40B4-BE49-F238E27FC236}">
                <a16:creationId xmlns:a16="http://schemas.microsoft.com/office/drawing/2014/main" id="{876892E8-6D8E-7C51-CA40-75C3237B26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77B4C587-5021-CC6A-6721-24CB7AFC95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D11ECF6A-C460-5DC8-D6C9-AA20E64027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26C71D38-E188-8D81-A1DA-095491ADC0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A6392AF8-5F5A-FDCC-5154-DE59DA9555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40A8FBB4-88EF-7D49-0956-E6D94492C3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3DA92308-2EFB-51C2-0E43-55B4835360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66F9FF9A-CF93-48DD-7DFB-F5BAE84D78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A4444367-FF22-2ABE-3716-5B49B9D52D22}"/>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E965011C-1A37-F762-1796-6B7734926B00}"/>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901B8308-EC18-AAEA-5CB3-B764F9F2B3D1}"/>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41020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D11CA60A-FB18-35E4-26C2-96F4304BB5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EF9C82-C10F-CA23-0538-CAB9DEE8E7D4}"/>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14A53615-617A-A8E0-CD0E-5F7B5D3E07D0}"/>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4CB82719-44D5-9F02-D3F4-EFC2E86DB99F}"/>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A59DBDF2-CF64-DE88-AEA7-BDB897DEB181}"/>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89EBC45D-94D3-CEB4-499C-10DD0185C522}"/>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A7A31E12-F91B-3091-1714-8FDFFA5B8D3D}"/>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9C4C4678-C44C-CCEE-F26B-08612072CA4D}"/>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39982307-1397-5ECB-F0E7-3888BD6C73EC}"/>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4BF24962-3098-439A-DFE9-9DE793FDD66F}"/>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DE4C23D0-F59B-04B1-A230-ED424306ACF6}"/>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79C5DF68-275C-B32C-C4F6-022FB0651863}"/>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C343FB46-9F78-6EF3-3DA2-56132139BC74}"/>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80FCE0CB-9CB8-A366-2E4A-6046BEF280CE}"/>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D0B4A33D-4403-E802-9DA8-EC3D818C9D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DE422C1-085E-CC33-B079-523E316766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90D3091A-54DE-B868-625E-7B96699D07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BAEE3F8E-5CA0-0E7D-75B1-5CCC8E3E93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AA463150-9C2C-AC91-AE47-5B53107B2E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8C83B5F7-6996-5CB1-8C87-6AB333CBCD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C2AC99D0-304E-1819-5FDC-6AE7D14B27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82DF4DDA-E997-D5AA-8B8E-A9F726FF52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94DE0DD4-092C-0A0A-5158-B2D11B6E77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193E4C19-3FD8-7FEA-10C2-06EDBC8136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378222B0-34EC-95B3-65E0-F74C45274A4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B973C8A9-E262-81F6-0C85-BEB8A9D510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8EA7A09A-7DF2-D32F-AB84-2684DDCCFA81}"/>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D6B8E9CD-5ADC-40A5-F987-D2ECE44FD146}"/>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68338255-6A16-C4E9-F0F9-B18A51870A55}"/>
              </a:ext>
            </a:extLst>
          </p:cNvPr>
          <p:cNvSpPr/>
          <p:nvPr/>
        </p:nvSpPr>
        <p:spPr>
          <a:xfrm>
            <a:off x="6623561" y="3578670"/>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9880C49C-4FD1-4FBD-FC31-8F886825AACD}"/>
              </a:ext>
            </a:extLst>
          </p:cNvPr>
          <p:cNvSpPr/>
          <p:nvPr/>
        </p:nvSpPr>
        <p:spPr>
          <a:xfrm>
            <a:off x="6623561" y="1117724"/>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88528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64BAFA35-E846-0DFB-A1F6-ACA86E3549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DA14C1-B35F-FD15-DD4E-34ED33D2E93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TextBox 3">
            <a:extLst>
              <a:ext uri="{FF2B5EF4-FFF2-40B4-BE49-F238E27FC236}">
                <a16:creationId xmlns:a16="http://schemas.microsoft.com/office/drawing/2014/main" id="{C98F7B82-FF06-CAA7-B01C-4CF8072A7782}"/>
              </a:ext>
            </a:extLst>
          </p:cNvPr>
          <p:cNvSpPr txBox="1"/>
          <p:nvPr/>
        </p:nvSpPr>
        <p:spPr>
          <a:xfrm>
            <a:off x="8618901" y="5532529"/>
            <a:ext cx="2900012" cy="369332"/>
          </a:xfrm>
          <a:prstGeom prst="rect">
            <a:avLst/>
          </a:prstGeom>
          <a:noFill/>
        </p:spPr>
        <p:txBody>
          <a:bodyPr wrap="square" rtlCol="0">
            <a:spAutoFit/>
          </a:bodyPr>
          <a:lstStyle/>
          <a:p>
            <a:r>
              <a:rPr lang="en-US" altLang="zh-CN" b="1" dirty="0"/>
              <a:t>Frequency</a:t>
            </a:r>
            <a:endParaRPr lang="zh-CN" altLang="en-US" b="1" dirty="0"/>
          </a:p>
        </p:txBody>
      </p:sp>
      <p:sp>
        <p:nvSpPr>
          <p:cNvPr id="18" name="TextBox 17">
            <a:extLst>
              <a:ext uri="{FF2B5EF4-FFF2-40B4-BE49-F238E27FC236}">
                <a16:creationId xmlns:a16="http://schemas.microsoft.com/office/drawing/2014/main" id="{5A0971C1-EB3A-C04C-9943-E9EE2BCA359E}"/>
              </a:ext>
            </a:extLst>
          </p:cNvPr>
          <p:cNvSpPr txBox="1"/>
          <p:nvPr/>
        </p:nvSpPr>
        <p:spPr>
          <a:xfrm>
            <a:off x="1838436" y="1277825"/>
            <a:ext cx="682388" cy="369332"/>
          </a:xfrm>
          <a:prstGeom prst="rect">
            <a:avLst/>
          </a:prstGeom>
          <a:noFill/>
        </p:spPr>
        <p:txBody>
          <a:bodyPr wrap="square" rtlCol="0">
            <a:spAutoFit/>
          </a:bodyPr>
          <a:lstStyle/>
          <a:p>
            <a:r>
              <a:rPr lang="en-US" altLang="zh-CN" dirty="0"/>
              <a:t>Mast</a:t>
            </a:r>
            <a:endParaRPr lang="zh-CN" altLang="en-US" dirty="0"/>
          </a:p>
        </p:txBody>
      </p:sp>
      <p:sp>
        <p:nvSpPr>
          <p:cNvPr id="19" name="TextBox 18">
            <a:extLst>
              <a:ext uri="{FF2B5EF4-FFF2-40B4-BE49-F238E27FC236}">
                <a16:creationId xmlns:a16="http://schemas.microsoft.com/office/drawing/2014/main" id="{03F2B212-5A6F-7D6C-F4EB-A6170C8A8186}"/>
              </a:ext>
            </a:extLst>
          </p:cNvPr>
          <p:cNvSpPr txBox="1"/>
          <p:nvPr/>
        </p:nvSpPr>
        <p:spPr>
          <a:xfrm>
            <a:off x="3483357" y="1295879"/>
            <a:ext cx="1436696" cy="369332"/>
          </a:xfrm>
          <a:prstGeom prst="rect">
            <a:avLst/>
          </a:prstGeom>
          <a:noFill/>
        </p:spPr>
        <p:txBody>
          <a:bodyPr wrap="square" rtlCol="0">
            <a:spAutoFit/>
          </a:bodyPr>
          <a:lstStyle/>
          <a:p>
            <a:r>
              <a:rPr lang="en-US" altLang="zh-CN" dirty="0"/>
              <a:t>Non-Mast</a:t>
            </a:r>
            <a:endParaRPr lang="zh-CN" altLang="en-US" dirty="0"/>
          </a:p>
        </p:txBody>
      </p:sp>
      <p:sp>
        <p:nvSpPr>
          <p:cNvPr id="20" name="TextBox 19">
            <a:extLst>
              <a:ext uri="{FF2B5EF4-FFF2-40B4-BE49-F238E27FC236}">
                <a16:creationId xmlns:a16="http://schemas.microsoft.com/office/drawing/2014/main" id="{EFA11228-F6AE-6564-8EBA-95CC634B2D10}"/>
              </a:ext>
            </a:extLst>
          </p:cNvPr>
          <p:cNvSpPr txBox="1"/>
          <p:nvPr/>
        </p:nvSpPr>
        <p:spPr>
          <a:xfrm>
            <a:off x="2179630" y="3105834"/>
            <a:ext cx="2367956" cy="646331"/>
          </a:xfrm>
          <a:prstGeom prst="rect">
            <a:avLst/>
          </a:prstGeom>
          <a:noFill/>
        </p:spPr>
        <p:txBody>
          <a:bodyPr wrap="none" rtlCol="0">
            <a:spAutoFit/>
          </a:bodyPr>
          <a:lstStyle/>
          <a:p>
            <a:r>
              <a:rPr lang="en-US" altLang="zh-CN" b="1" dirty="0"/>
              <a:t>Interannual variation</a:t>
            </a:r>
          </a:p>
          <a:p>
            <a:endParaRPr lang="zh-CN" altLang="en-US" b="1" dirty="0"/>
          </a:p>
        </p:txBody>
      </p:sp>
      <p:sp>
        <p:nvSpPr>
          <p:cNvPr id="22" name="TextBox 21">
            <a:extLst>
              <a:ext uri="{FF2B5EF4-FFF2-40B4-BE49-F238E27FC236}">
                <a16:creationId xmlns:a16="http://schemas.microsoft.com/office/drawing/2014/main" id="{D6D3AEA8-442E-EB28-A985-45D55BE4A718}"/>
              </a:ext>
            </a:extLst>
          </p:cNvPr>
          <p:cNvSpPr txBox="1"/>
          <p:nvPr/>
        </p:nvSpPr>
        <p:spPr>
          <a:xfrm>
            <a:off x="8618900" y="3066904"/>
            <a:ext cx="1301449" cy="369332"/>
          </a:xfrm>
          <a:prstGeom prst="rect">
            <a:avLst/>
          </a:prstGeom>
          <a:noFill/>
        </p:spPr>
        <p:txBody>
          <a:bodyPr wrap="square">
            <a:spAutoFit/>
          </a:bodyPr>
          <a:lstStyle/>
          <a:p>
            <a:r>
              <a:rPr lang="en-US" altLang="zh-CN" b="1" dirty="0"/>
              <a:t>Synchrony</a:t>
            </a:r>
          </a:p>
        </p:txBody>
      </p:sp>
      <p:sp>
        <p:nvSpPr>
          <p:cNvPr id="24" name="TextBox 23">
            <a:extLst>
              <a:ext uri="{FF2B5EF4-FFF2-40B4-BE49-F238E27FC236}">
                <a16:creationId xmlns:a16="http://schemas.microsoft.com/office/drawing/2014/main" id="{41B6992F-8A0A-3C0D-0DAD-22D85C1D20D3}"/>
              </a:ext>
            </a:extLst>
          </p:cNvPr>
          <p:cNvSpPr txBox="1"/>
          <p:nvPr/>
        </p:nvSpPr>
        <p:spPr>
          <a:xfrm>
            <a:off x="1905070" y="5533849"/>
            <a:ext cx="3049137" cy="369332"/>
          </a:xfrm>
          <a:prstGeom prst="rect">
            <a:avLst/>
          </a:prstGeom>
          <a:noFill/>
        </p:spPr>
        <p:txBody>
          <a:bodyPr wrap="square">
            <a:spAutoFit/>
          </a:bodyPr>
          <a:lstStyle/>
          <a:p>
            <a:r>
              <a:rPr lang="en-US" altLang="zh-CN" b="1" dirty="0"/>
              <a:t>Temporal autocorrelation</a:t>
            </a:r>
          </a:p>
        </p:txBody>
      </p:sp>
      <p:sp>
        <p:nvSpPr>
          <p:cNvPr id="25" name="TextBox 24">
            <a:extLst>
              <a:ext uri="{FF2B5EF4-FFF2-40B4-BE49-F238E27FC236}">
                <a16:creationId xmlns:a16="http://schemas.microsoft.com/office/drawing/2014/main" id="{2B6DA076-FFE3-DF38-7CAC-71A4323A8BAF}"/>
              </a:ext>
            </a:extLst>
          </p:cNvPr>
          <p:cNvSpPr txBox="1"/>
          <p:nvPr/>
        </p:nvSpPr>
        <p:spPr>
          <a:xfrm>
            <a:off x="1686954" y="3682338"/>
            <a:ext cx="1211025" cy="369332"/>
          </a:xfrm>
          <a:prstGeom prst="rect">
            <a:avLst/>
          </a:prstGeom>
          <a:noFill/>
        </p:spPr>
        <p:txBody>
          <a:bodyPr wrap="square" rtlCol="0">
            <a:spAutoFit/>
          </a:bodyPr>
          <a:lstStyle/>
          <a:p>
            <a:r>
              <a:rPr lang="en-US" altLang="zh-CN" dirty="0"/>
              <a:t>Mast year</a:t>
            </a:r>
            <a:endParaRPr lang="zh-CN" altLang="en-US" dirty="0"/>
          </a:p>
        </p:txBody>
      </p:sp>
      <p:sp>
        <p:nvSpPr>
          <p:cNvPr id="26" name="TextBox 25">
            <a:extLst>
              <a:ext uri="{FF2B5EF4-FFF2-40B4-BE49-F238E27FC236}">
                <a16:creationId xmlns:a16="http://schemas.microsoft.com/office/drawing/2014/main" id="{4AF97ADC-8F14-6DB6-C91E-1DFC2BBED875}"/>
              </a:ext>
            </a:extLst>
          </p:cNvPr>
          <p:cNvSpPr txBox="1"/>
          <p:nvPr/>
        </p:nvSpPr>
        <p:spPr>
          <a:xfrm>
            <a:off x="3510502" y="3682338"/>
            <a:ext cx="1589039" cy="369332"/>
          </a:xfrm>
          <a:prstGeom prst="rect">
            <a:avLst/>
          </a:prstGeom>
          <a:noFill/>
        </p:spPr>
        <p:txBody>
          <a:bodyPr wrap="square" rtlCol="0">
            <a:spAutoFit/>
          </a:bodyPr>
          <a:lstStyle/>
          <a:p>
            <a:r>
              <a:rPr lang="en-US" altLang="zh-CN" dirty="0"/>
              <a:t>Mast year + 1</a:t>
            </a:r>
            <a:endParaRPr lang="zh-CN" altLang="en-US" dirty="0"/>
          </a:p>
        </p:txBody>
      </p:sp>
      <p:sp>
        <p:nvSpPr>
          <p:cNvPr id="27" name="TextBox 26">
            <a:extLst>
              <a:ext uri="{FF2B5EF4-FFF2-40B4-BE49-F238E27FC236}">
                <a16:creationId xmlns:a16="http://schemas.microsoft.com/office/drawing/2014/main" id="{E32F7600-27E8-7033-661F-FF7008F0452B}"/>
              </a:ext>
            </a:extLst>
          </p:cNvPr>
          <p:cNvSpPr txBox="1"/>
          <p:nvPr/>
        </p:nvSpPr>
        <p:spPr>
          <a:xfrm>
            <a:off x="6848400" y="3727232"/>
            <a:ext cx="1211025" cy="369332"/>
          </a:xfrm>
          <a:prstGeom prst="rect">
            <a:avLst/>
          </a:prstGeom>
          <a:noFill/>
        </p:spPr>
        <p:txBody>
          <a:bodyPr wrap="square" rtlCol="0">
            <a:spAutoFit/>
          </a:bodyPr>
          <a:lstStyle/>
          <a:p>
            <a:r>
              <a:rPr lang="en-US" altLang="zh-CN" dirty="0"/>
              <a:t>Mast year</a:t>
            </a:r>
            <a:endParaRPr lang="zh-CN" altLang="en-US" dirty="0"/>
          </a:p>
        </p:txBody>
      </p:sp>
      <p:sp>
        <p:nvSpPr>
          <p:cNvPr id="28" name="TextBox 27">
            <a:extLst>
              <a:ext uri="{FF2B5EF4-FFF2-40B4-BE49-F238E27FC236}">
                <a16:creationId xmlns:a16="http://schemas.microsoft.com/office/drawing/2014/main" id="{CEFAFEF2-CAA3-FE92-369D-13A58C486916}"/>
              </a:ext>
            </a:extLst>
          </p:cNvPr>
          <p:cNvSpPr txBox="1"/>
          <p:nvPr/>
        </p:nvSpPr>
        <p:spPr>
          <a:xfrm>
            <a:off x="8134969" y="3759270"/>
            <a:ext cx="1211025" cy="369332"/>
          </a:xfrm>
          <a:prstGeom prst="rect">
            <a:avLst/>
          </a:prstGeom>
          <a:noFill/>
        </p:spPr>
        <p:txBody>
          <a:bodyPr wrap="square" rtlCol="0">
            <a:spAutoFit/>
          </a:bodyPr>
          <a:lstStyle/>
          <a:p>
            <a:r>
              <a:rPr lang="en-US" altLang="zh-CN" dirty="0"/>
              <a:t>y+1</a:t>
            </a:r>
            <a:endParaRPr lang="zh-CN" altLang="en-US" dirty="0"/>
          </a:p>
        </p:txBody>
      </p:sp>
      <p:sp>
        <p:nvSpPr>
          <p:cNvPr id="29" name="TextBox 28">
            <a:extLst>
              <a:ext uri="{FF2B5EF4-FFF2-40B4-BE49-F238E27FC236}">
                <a16:creationId xmlns:a16="http://schemas.microsoft.com/office/drawing/2014/main" id="{0B6FE321-8962-1B56-4EF7-664CCC1F5E76}"/>
              </a:ext>
            </a:extLst>
          </p:cNvPr>
          <p:cNvSpPr txBox="1"/>
          <p:nvPr/>
        </p:nvSpPr>
        <p:spPr>
          <a:xfrm>
            <a:off x="9125339" y="3762512"/>
            <a:ext cx="1211025" cy="369332"/>
          </a:xfrm>
          <a:prstGeom prst="rect">
            <a:avLst/>
          </a:prstGeom>
          <a:noFill/>
        </p:spPr>
        <p:txBody>
          <a:bodyPr wrap="square" rtlCol="0">
            <a:spAutoFit/>
          </a:bodyPr>
          <a:lstStyle/>
          <a:p>
            <a:r>
              <a:rPr lang="en-US" altLang="zh-CN" dirty="0"/>
              <a:t>y+2</a:t>
            </a:r>
            <a:endParaRPr lang="zh-CN" altLang="en-US" dirty="0"/>
          </a:p>
        </p:txBody>
      </p:sp>
      <p:sp>
        <p:nvSpPr>
          <p:cNvPr id="30" name="TextBox 29">
            <a:extLst>
              <a:ext uri="{FF2B5EF4-FFF2-40B4-BE49-F238E27FC236}">
                <a16:creationId xmlns:a16="http://schemas.microsoft.com/office/drawing/2014/main" id="{75A935FD-9C9B-3426-932F-93E414F2D32C}"/>
              </a:ext>
            </a:extLst>
          </p:cNvPr>
          <p:cNvSpPr txBox="1"/>
          <p:nvPr/>
        </p:nvSpPr>
        <p:spPr>
          <a:xfrm>
            <a:off x="10110361" y="3768321"/>
            <a:ext cx="1211025" cy="369332"/>
          </a:xfrm>
          <a:prstGeom prst="rect">
            <a:avLst/>
          </a:prstGeom>
          <a:noFill/>
        </p:spPr>
        <p:txBody>
          <a:bodyPr wrap="square" rtlCol="0">
            <a:spAutoFit/>
          </a:bodyPr>
          <a:lstStyle/>
          <a:p>
            <a:r>
              <a:rPr lang="en-US" altLang="zh-CN" dirty="0"/>
              <a:t>Mast year</a:t>
            </a:r>
            <a:endParaRPr lang="zh-CN" altLang="en-US" dirty="0"/>
          </a:p>
        </p:txBody>
      </p:sp>
      <p:pic>
        <p:nvPicPr>
          <p:cNvPr id="1026" name="Picture 2">
            <a:extLst>
              <a:ext uri="{FF2B5EF4-FFF2-40B4-BE49-F238E27FC236}">
                <a16:creationId xmlns:a16="http://schemas.microsoft.com/office/drawing/2014/main" id="{E93EA4B1-13B9-86B7-E7F5-5DDBA09A91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6169" y="1603412"/>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D531618-C637-5E83-2B43-DF2EC87D11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35495" y="1729020"/>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DD5DA88F-939F-29D1-EC75-3D90C27837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8401" y="398021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EC44151C-10A5-A52D-E5E1-F5829B81D0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638" y="4102935"/>
            <a:ext cx="1395924" cy="1438613"/>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a:extLst>
              <a:ext uri="{FF2B5EF4-FFF2-40B4-BE49-F238E27FC236}">
                <a16:creationId xmlns:a16="http://schemas.microsoft.com/office/drawing/2014/main" id="{3675AC1C-E1DB-35E3-3A46-79B8AE4FBF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0112" y="1546384"/>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a:extLst>
              <a:ext uri="{FF2B5EF4-FFF2-40B4-BE49-F238E27FC236}">
                <a16:creationId xmlns:a16="http://schemas.microsoft.com/office/drawing/2014/main" id="{EF2B94E4-5164-A2E7-3F0D-C5281EA65F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9124" y="1523601"/>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46541E0D-0BD0-92ED-BE7A-1F25653BCF6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987" y="148810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a:extLst>
              <a:ext uri="{FF2B5EF4-FFF2-40B4-BE49-F238E27FC236}">
                <a16:creationId xmlns:a16="http://schemas.microsoft.com/office/drawing/2014/main" id="{D0A28A42-A33F-FB5C-1FB1-59A37CB7C4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0260" y="1529136"/>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a:extLst>
              <a:ext uri="{FF2B5EF4-FFF2-40B4-BE49-F238E27FC236}">
                <a16:creationId xmlns:a16="http://schemas.microsoft.com/office/drawing/2014/main" id="{0DD85061-225C-60C5-47D1-2CFE2C7119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561" y="4137653"/>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AA4AFE95-CB4D-2D81-9376-2CB4D43BB0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8033" y="4419631"/>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a:extLst>
              <a:ext uri="{FF2B5EF4-FFF2-40B4-BE49-F238E27FC236}">
                <a16:creationId xmlns:a16="http://schemas.microsoft.com/office/drawing/2014/main" id="{F35BD16C-B5BC-3967-AD30-F9A98E9716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052" y="4384549"/>
            <a:ext cx="1193811" cy="123031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C64C9EBE-AF1D-788A-822F-C3C4C29B23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522" y="4135086"/>
            <a:ext cx="1435864" cy="1536147"/>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40">
            <a:extLst>
              <a:ext uri="{FF2B5EF4-FFF2-40B4-BE49-F238E27FC236}">
                <a16:creationId xmlns:a16="http://schemas.microsoft.com/office/drawing/2014/main" id="{32C55A1E-51C5-74A3-0722-222DAD2CEE9E}"/>
              </a:ext>
            </a:extLst>
          </p:cNvPr>
          <p:cNvSpPr/>
          <p:nvPr/>
        </p:nvSpPr>
        <p:spPr>
          <a:xfrm>
            <a:off x="497136" y="315933"/>
            <a:ext cx="9233715" cy="923330"/>
          </a:xfrm>
          <a:prstGeom prst="rect">
            <a:avLst/>
          </a:prstGeom>
          <a:noFill/>
        </p:spPr>
        <p:txBody>
          <a:bodyPr wrap="square" rtlCol="0">
            <a:spAutoFit/>
          </a:bodyPr>
          <a:lstStyle/>
          <a:p>
            <a:r>
              <a:rPr lang="en-US" altLang="zh-CN" sz="5400" b="1" dirty="0"/>
              <a:t>Characteristics of masting</a:t>
            </a:r>
          </a:p>
        </p:txBody>
      </p:sp>
      <p:sp>
        <p:nvSpPr>
          <p:cNvPr id="42" name="Rectangle: Rounded Corners 41">
            <a:extLst>
              <a:ext uri="{FF2B5EF4-FFF2-40B4-BE49-F238E27FC236}">
                <a16:creationId xmlns:a16="http://schemas.microsoft.com/office/drawing/2014/main" id="{1FF90FFA-5E03-93D3-39E0-2B573DC8D395}"/>
              </a:ext>
            </a:extLst>
          </p:cNvPr>
          <p:cNvSpPr/>
          <p:nvPr/>
        </p:nvSpPr>
        <p:spPr>
          <a:xfrm>
            <a:off x="1006145" y="1125017"/>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Rectangle: Rounded Corners 42">
            <a:extLst>
              <a:ext uri="{FF2B5EF4-FFF2-40B4-BE49-F238E27FC236}">
                <a16:creationId xmlns:a16="http://schemas.microsoft.com/office/drawing/2014/main" id="{4FBFA28C-2F32-CA06-C026-5A446F454DBB}"/>
              </a:ext>
            </a:extLst>
          </p:cNvPr>
          <p:cNvSpPr/>
          <p:nvPr/>
        </p:nvSpPr>
        <p:spPr>
          <a:xfrm>
            <a:off x="1006145" y="3560513"/>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Rounded Corners 33">
            <a:extLst>
              <a:ext uri="{FF2B5EF4-FFF2-40B4-BE49-F238E27FC236}">
                <a16:creationId xmlns:a16="http://schemas.microsoft.com/office/drawing/2014/main" id="{F7260373-34E4-7446-C2EF-7B407F8D0BC1}"/>
              </a:ext>
            </a:extLst>
          </p:cNvPr>
          <p:cNvSpPr/>
          <p:nvPr/>
        </p:nvSpPr>
        <p:spPr>
          <a:xfrm>
            <a:off x="6623561" y="1117724"/>
            <a:ext cx="4658775" cy="2378880"/>
          </a:xfrm>
          <a:prstGeom prst="roundRect">
            <a:avLst/>
          </a:prstGeom>
          <a:solidFill>
            <a:schemeClr val="bg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70538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819E9810-5282-677E-2DA2-DE3053C6D9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E2D6AF-D05B-3E95-FB29-CA84948DBF1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pic>
        <p:nvPicPr>
          <p:cNvPr id="29" name="Picture 28" descr="A cartoon of a cloud with raindrops&#10;&#10;AI-generated content may be incorrect.">
            <a:extLst>
              <a:ext uri="{FF2B5EF4-FFF2-40B4-BE49-F238E27FC236}">
                <a16:creationId xmlns:a16="http://schemas.microsoft.com/office/drawing/2014/main" id="{2A4D2E5E-4F66-8013-CAE5-E908C78961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45337" y="4507961"/>
            <a:ext cx="1140731" cy="1021905"/>
          </a:xfrm>
          <a:prstGeom prst="rect">
            <a:avLst/>
          </a:prstGeom>
        </p:spPr>
      </p:pic>
      <p:pic>
        <p:nvPicPr>
          <p:cNvPr id="31" name="Picture 30" descr="A yellow sun with black background&#10;&#10;AI-generated content may be incorrect.">
            <a:extLst>
              <a:ext uri="{FF2B5EF4-FFF2-40B4-BE49-F238E27FC236}">
                <a16:creationId xmlns:a16="http://schemas.microsoft.com/office/drawing/2014/main" id="{728B8CB4-00DF-178B-EEB0-1E4ACB4607C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65036" y="4302652"/>
            <a:ext cx="1220039" cy="1128360"/>
          </a:xfrm>
          <a:prstGeom prst="rect">
            <a:avLst/>
          </a:prstGeom>
        </p:spPr>
      </p:pic>
      <p:sp>
        <p:nvSpPr>
          <p:cNvPr id="34" name="TextBox 33">
            <a:extLst>
              <a:ext uri="{FF2B5EF4-FFF2-40B4-BE49-F238E27FC236}">
                <a16:creationId xmlns:a16="http://schemas.microsoft.com/office/drawing/2014/main" id="{0249FAD1-9011-4CCE-2370-2530FFBA6088}"/>
              </a:ext>
            </a:extLst>
          </p:cNvPr>
          <p:cNvSpPr txBox="1"/>
          <p:nvPr/>
        </p:nvSpPr>
        <p:spPr>
          <a:xfrm>
            <a:off x="2203440" y="3629464"/>
            <a:ext cx="2658262" cy="646331"/>
          </a:xfrm>
          <a:prstGeom prst="rect">
            <a:avLst/>
          </a:prstGeom>
          <a:noFill/>
        </p:spPr>
        <p:txBody>
          <a:bodyPr wrap="square" rtlCol="0">
            <a:spAutoFit/>
          </a:bodyPr>
          <a:lstStyle>
            <a:defPPr>
              <a:defRPr lang="zh-CN"/>
            </a:defPPr>
            <a:lvl1pPr>
              <a:defRPr b="1"/>
            </a:lvl1pPr>
          </a:lstStyle>
          <a:p>
            <a:r>
              <a:rPr lang="en-US" altLang="zh-CN" dirty="0"/>
              <a:t>Predation satiation</a:t>
            </a:r>
          </a:p>
          <a:p>
            <a:endParaRPr lang="zh-CN" altLang="en-US" dirty="0"/>
          </a:p>
        </p:txBody>
      </p:sp>
      <p:sp>
        <p:nvSpPr>
          <p:cNvPr id="38" name="Rectangle 37">
            <a:extLst>
              <a:ext uri="{FF2B5EF4-FFF2-40B4-BE49-F238E27FC236}">
                <a16:creationId xmlns:a16="http://schemas.microsoft.com/office/drawing/2014/main" id="{769EF10A-BA89-7BC2-7913-54DC52C828F2}"/>
              </a:ext>
            </a:extLst>
          </p:cNvPr>
          <p:cNvSpPr/>
          <p:nvPr/>
        </p:nvSpPr>
        <p:spPr>
          <a:xfrm>
            <a:off x="497137" y="411195"/>
            <a:ext cx="9233715" cy="923330"/>
          </a:xfrm>
          <a:prstGeom prst="rect">
            <a:avLst/>
          </a:prstGeom>
          <a:noFill/>
        </p:spPr>
        <p:txBody>
          <a:bodyPr wrap="square" rtlCol="0">
            <a:spAutoFit/>
          </a:bodyPr>
          <a:lstStyle/>
          <a:p>
            <a:r>
              <a:rPr lang="en-US" altLang="zh-CN" sz="5400" b="1" dirty="0"/>
              <a:t>Why do trees mast?</a:t>
            </a:r>
          </a:p>
        </p:txBody>
      </p:sp>
      <p:sp>
        <p:nvSpPr>
          <p:cNvPr id="3" name="TextBox 2">
            <a:extLst>
              <a:ext uri="{FF2B5EF4-FFF2-40B4-BE49-F238E27FC236}">
                <a16:creationId xmlns:a16="http://schemas.microsoft.com/office/drawing/2014/main" id="{645657AC-AEED-6EE8-9ECB-EDBC9BFA5969}"/>
              </a:ext>
            </a:extLst>
          </p:cNvPr>
          <p:cNvSpPr txBox="1"/>
          <p:nvPr/>
        </p:nvSpPr>
        <p:spPr>
          <a:xfrm>
            <a:off x="7852522" y="3618575"/>
            <a:ext cx="2658262" cy="646331"/>
          </a:xfrm>
          <a:prstGeom prst="rect">
            <a:avLst/>
          </a:prstGeom>
          <a:noFill/>
        </p:spPr>
        <p:txBody>
          <a:bodyPr wrap="square" rtlCol="0">
            <a:spAutoFit/>
          </a:bodyPr>
          <a:lstStyle>
            <a:defPPr>
              <a:defRPr lang="zh-CN"/>
            </a:defPPr>
            <a:lvl1pPr>
              <a:defRPr b="1"/>
            </a:lvl1pPr>
          </a:lstStyle>
          <a:p>
            <a:r>
              <a:rPr lang="en-US" altLang="zh-CN" dirty="0"/>
              <a:t>Pollination coupling</a:t>
            </a:r>
          </a:p>
          <a:p>
            <a:endParaRPr lang="zh-CN" altLang="en-US" dirty="0"/>
          </a:p>
        </p:txBody>
      </p:sp>
      <p:sp>
        <p:nvSpPr>
          <p:cNvPr id="15" name="TextBox 14">
            <a:extLst>
              <a:ext uri="{FF2B5EF4-FFF2-40B4-BE49-F238E27FC236}">
                <a16:creationId xmlns:a16="http://schemas.microsoft.com/office/drawing/2014/main" id="{1B7FE15C-B26B-317F-93EA-51D35E6D433B}"/>
              </a:ext>
            </a:extLst>
          </p:cNvPr>
          <p:cNvSpPr txBox="1"/>
          <p:nvPr/>
        </p:nvSpPr>
        <p:spPr>
          <a:xfrm>
            <a:off x="1128637" y="5622075"/>
            <a:ext cx="4807868" cy="646331"/>
          </a:xfrm>
          <a:prstGeom prst="rect">
            <a:avLst/>
          </a:prstGeom>
          <a:noFill/>
        </p:spPr>
        <p:txBody>
          <a:bodyPr wrap="square" rtlCol="0">
            <a:spAutoFit/>
          </a:bodyPr>
          <a:lstStyle>
            <a:defPPr>
              <a:defRPr lang="zh-CN"/>
            </a:defPPr>
            <a:lvl1pPr>
              <a:defRPr b="1"/>
            </a:lvl1pPr>
          </a:lstStyle>
          <a:p>
            <a:r>
              <a:rPr lang="en-US" altLang="zh-CN" dirty="0"/>
              <a:t>Resource matching </a:t>
            </a:r>
            <a:r>
              <a:rPr lang="zh-CN" altLang="en-US" dirty="0"/>
              <a:t>（</a:t>
            </a:r>
            <a:r>
              <a:rPr lang="en-US" altLang="zh-CN" dirty="0"/>
              <a:t>Resource budgeting)</a:t>
            </a:r>
          </a:p>
          <a:p>
            <a:endParaRPr lang="zh-CN" altLang="en-US" dirty="0"/>
          </a:p>
        </p:txBody>
      </p:sp>
      <p:sp>
        <p:nvSpPr>
          <p:cNvPr id="16" name="TextBox 15">
            <a:extLst>
              <a:ext uri="{FF2B5EF4-FFF2-40B4-BE49-F238E27FC236}">
                <a16:creationId xmlns:a16="http://schemas.microsoft.com/office/drawing/2014/main" id="{328C6FF0-8AA7-FBE8-8CF4-2014DCCAEB4A}"/>
              </a:ext>
            </a:extLst>
          </p:cNvPr>
          <p:cNvSpPr txBox="1"/>
          <p:nvPr/>
        </p:nvSpPr>
        <p:spPr>
          <a:xfrm>
            <a:off x="8010551" y="5655409"/>
            <a:ext cx="2658262" cy="646331"/>
          </a:xfrm>
          <a:prstGeom prst="rect">
            <a:avLst/>
          </a:prstGeom>
          <a:noFill/>
        </p:spPr>
        <p:txBody>
          <a:bodyPr wrap="square" rtlCol="0">
            <a:spAutoFit/>
          </a:bodyPr>
          <a:lstStyle>
            <a:defPPr>
              <a:defRPr lang="zh-CN"/>
            </a:defPPr>
            <a:lvl1pPr>
              <a:defRPr b="1"/>
            </a:lvl1pPr>
          </a:lstStyle>
          <a:p>
            <a:r>
              <a:rPr lang="en-US" altLang="zh-CN" dirty="0"/>
              <a:t>Environmental cues</a:t>
            </a:r>
          </a:p>
          <a:p>
            <a:endParaRPr lang="zh-CN" altLang="en-US" dirty="0"/>
          </a:p>
        </p:txBody>
      </p:sp>
      <p:pic>
        <p:nvPicPr>
          <p:cNvPr id="20" name="Picture 19" descr="A cartoon acorn with a black background&#10;&#10;AI-generated content may be incorrect.">
            <a:extLst>
              <a:ext uri="{FF2B5EF4-FFF2-40B4-BE49-F238E27FC236}">
                <a16:creationId xmlns:a16="http://schemas.microsoft.com/office/drawing/2014/main" id="{08FF7461-032D-C395-3EA7-A23AD64F2AE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2423268" y="3288595"/>
            <a:ext cx="113411" cy="91586"/>
          </a:xfrm>
          <a:prstGeom prst="rect">
            <a:avLst/>
          </a:prstGeom>
        </p:spPr>
      </p:pic>
      <p:pic>
        <p:nvPicPr>
          <p:cNvPr id="25" name="Picture 24" descr="A cartoon acorn with a black background&#10;&#10;AI-generated content may be incorrect.">
            <a:extLst>
              <a:ext uri="{FF2B5EF4-FFF2-40B4-BE49-F238E27FC236}">
                <a16:creationId xmlns:a16="http://schemas.microsoft.com/office/drawing/2014/main" id="{0A9E04BC-0482-387E-0AAD-4C172D5F457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4046268" y="3289092"/>
            <a:ext cx="113411" cy="91586"/>
          </a:xfrm>
          <a:prstGeom prst="rect">
            <a:avLst/>
          </a:prstGeom>
        </p:spPr>
      </p:pic>
      <p:pic>
        <p:nvPicPr>
          <p:cNvPr id="27" name="Picture 26" descr="A cartoon acorn with a black background&#10;&#10;AI-generated content may be incorrect.">
            <a:extLst>
              <a:ext uri="{FF2B5EF4-FFF2-40B4-BE49-F238E27FC236}">
                <a16:creationId xmlns:a16="http://schemas.microsoft.com/office/drawing/2014/main" id="{243E222E-AEDB-4C08-A498-635DC4E42F5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3080701" y="3131751"/>
            <a:ext cx="113411" cy="91586"/>
          </a:xfrm>
          <a:prstGeom prst="rect">
            <a:avLst/>
          </a:prstGeom>
        </p:spPr>
      </p:pic>
      <p:pic>
        <p:nvPicPr>
          <p:cNvPr id="28" name="Picture 27" descr="A cartoon acorn with a black background&#10;&#10;AI-generated content may be incorrect.">
            <a:extLst>
              <a:ext uri="{FF2B5EF4-FFF2-40B4-BE49-F238E27FC236}">
                <a16:creationId xmlns:a16="http://schemas.microsoft.com/office/drawing/2014/main" id="{5B85C90A-F7FD-8482-D843-0A01117671C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3714264" y="3376296"/>
            <a:ext cx="113411" cy="91586"/>
          </a:xfrm>
          <a:prstGeom prst="rect">
            <a:avLst/>
          </a:prstGeom>
        </p:spPr>
      </p:pic>
      <p:pic>
        <p:nvPicPr>
          <p:cNvPr id="30" name="Picture 29" descr="A cartoon acorn with a black background&#10;&#10;AI-generated content may be incorrect.">
            <a:extLst>
              <a:ext uri="{FF2B5EF4-FFF2-40B4-BE49-F238E27FC236}">
                <a16:creationId xmlns:a16="http://schemas.microsoft.com/office/drawing/2014/main" id="{D076A400-3827-480A-6FC1-1DB0F707F9C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2016985" y="3433531"/>
            <a:ext cx="113411" cy="91586"/>
          </a:xfrm>
          <a:prstGeom prst="rect">
            <a:avLst/>
          </a:prstGeom>
        </p:spPr>
      </p:pic>
      <p:pic>
        <p:nvPicPr>
          <p:cNvPr id="32" name="Picture 31" descr="A cartoon acorn with a black background&#10;&#10;AI-generated content may be incorrect.">
            <a:extLst>
              <a:ext uri="{FF2B5EF4-FFF2-40B4-BE49-F238E27FC236}">
                <a16:creationId xmlns:a16="http://schemas.microsoft.com/office/drawing/2014/main" id="{6A91350B-DE96-CF99-190F-3704146B6F8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2986886" y="3394769"/>
            <a:ext cx="113411" cy="91586"/>
          </a:xfrm>
          <a:prstGeom prst="rect">
            <a:avLst/>
          </a:prstGeom>
        </p:spPr>
      </p:pic>
      <p:pic>
        <p:nvPicPr>
          <p:cNvPr id="35" name="Picture 34" descr="A cartoon acorn with a black background&#10;&#10;AI-generated content may be incorrect.">
            <a:extLst>
              <a:ext uri="{FF2B5EF4-FFF2-40B4-BE49-F238E27FC236}">
                <a16:creationId xmlns:a16="http://schemas.microsoft.com/office/drawing/2014/main" id="{925C8098-515F-B8F5-2E4D-ADB16167304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3419160" y="2950872"/>
            <a:ext cx="113411" cy="91586"/>
          </a:xfrm>
          <a:prstGeom prst="rect">
            <a:avLst/>
          </a:prstGeom>
        </p:spPr>
      </p:pic>
      <p:pic>
        <p:nvPicPr>
          <p:cNvPr id="2050" name="Picture 2">
            <a:extLst>
              <a:ext uri="{FF2B5EF4-FFF2-40B4-BE49-F238E27FC236}">
                <a16:creationId xmlns:a16="http://schemas.microsoft.com/office/drawing/2014/main" id="{4FC8CD6C-A9DC-C3E5-94C2-AA6C10B44E6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13594" y="1523293"/>
            <a:ext cx="1677386" cy="179453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97E83FD0-3BC9-1207-7399-BEB34325593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772002" y="123592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a:extLst>
              <a:ext uri="{FF2B5EF4-FFF2-40B4-BE49-F238E27FC236}">
                <a16:creationId xmlns:a16="http://schemas.microsoft.com/office/drawing/2014/main" id="{7A362796-CF71-81AE-4A73-4816B322EE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791983" y="4232999"/>
            <a:ext cx="1308314" cy="1348324"/>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a:extLst>
              <a:ext uri="{FF2B5EF4-FFF2-40B4-BE49-F238E27FC236}">
                <a16:creationId xmlns:a16="http://schemas.microsoft.com/office/drawing/2014/main" id="{220E4872-CBCE-CAB1-3430-6A609272B8A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59356" y="1227425"/>
            <a:ext cx="1435864" cy="1536147"/>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6939F92D-8BED-3878-8FAC-94E04D551D8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100254" y="3874009"/>
            <a:ext cx="1595857" cy="170731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cartoon tree with a face and leaves&#10;&#10;AI-generated content may be incorrect.">
            <a:extLst>
              <a:ext uri="{FF2B5EF4-FFF2-40B4-BE49-F238E27FC236}">
                <a16:creationId xmlns:a16="http://schemas.microsoft.com/office/drawing/2014/main" id="{7BCD6B92-6401-E02F-22C1-233FC65E7CDF}"/>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7679045" y="1923399"/>
            <a:ext cx="385536" cy="226548"/>
          </a:xfrm>
          <a:prstGeom prst="rect">
            <a:avLst/>
          </a:prstGeom>
        </p:spPr>
      </p:pic>
      <p:pic>
        <p:nvPicPr>
          <p:cNvPr id="11" name="Picture 10" descr="A cartoon tree with a face and leaves&#10;&#10;AI-generated content may be incorrect.">
            <a:extLst>
              <a:ext uri="{FF2B5EF4-FFF2-40B4-BE49-F238E27FC236}">
                <a16:creationId xmlns:a16="http://schemas.microsoft.com/office/drawing/2014/main" id="{84B53457-D9D5-E8A4-95B5-C6A698504895}"/>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7366751" y="2149947"/>
            <a:ext cx="385536" cy="226548"/>
          </a:xfrm>
          <a:prstGeom prst="rect">
            <a:avLst/>
          </a:prstGeom>
        </p:spPr>
      </p:pic>
      <p:pic>
        <p:nvPicPr>
          <p:cNvPr id="10" name="Picture 9" descr="A cartoon tree with a face and leaves&#10;&#10;AI-generated content may be incorrect.">
            <a:extLst>
              <a:ext uri="{FF2B5EF4-FFF2-40B4-BE49-F238E27FC236}">
                <a16:creationId xmlns:a16="http://schemas.microsoft.com/office/drawing/2014/main" id="{79C86B32-9EC7-3FF5-7040-7ADC1D65954B}"/>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7625015" y="2480985"/>
            <a:ext cx="385536" cy="226548"/>
          </a:xfrm>
          <a:prstGeom prst="rect">
            <a:avLst/>
          </a:prstGeom>
        </p:spPr>
      </p:pic>
      <p:pic>
        <p:nvPicPr>
          <p:cNvPr id="14" name="Picture 13" descr="A cartoon tree with a face and leaves&#10;&#10;AI-generated content may be incorrect.">
            <a:extLst>
              <a:ext uri="{FF2B5EF4-FFF2-40B4-BE49-F238E27FC236}">
                <a16:creationId xmlns:a16="http://schemas.microsoft.com/office/drawing/2014/main" id="{B6EC5F66-6D55-0F53-CA40-E8B8FDF0536A}"/>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8145337" y="2118560"/>
            <a:ext cx="385536" cy="226548"/>
          </a:xfrm>
          <a:prstGeom prst="rect">
            <a:avLst/>
          </a:prstGeom>
        </p:spPr>
      </p:pic>
      <p:pic>
        <p:nvPicPr>
          <p:cNvPr id="6" name="Picture 5" descr="A cartoon tree with a face and leaves&#10;&#10;AI-generated content may be incorrect.">
            <a:extLst>
              <a:ext uri="{FF2B5EF4-FFF2-40B4-BE49-F238E27FC236}">
                <a16:creationId xmlns:a16="http://schemas.microsoft.com/office/drawing/2014/main" id="{E9B6FB80-E26A-8CA5-31C7-9CC054F55CE0}"/>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8534825" y="2231834"/>
            <a:ext cx="385536" cy="226548"/>
          </a:xfrm>
          <a:prstGeom prst="rect">
            <a:avLst/>
          </a:prstGeom>
        </p:spPr>
      </p:pic>
      <p:pic>
        <p:nvPicPr>
          <p:cNvPr id="36" name="Picture 2">
            <a:extLst>
              <a:ext uri="{FF2B5EF4-FFF2-40B4-BE49-F238E27FC236}">
                <a16:creationId xmlns:a16="http://schemas.microsoft.com/office/drawing/2014/main" id="{4B51071C-D310-473A-7D99-6ED6BAE342B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13514" y="1627218"/>
            <a:ext cx="1677386" cy="179453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cartoon tree with a face and leaves&#10;&#10;AI-generated content may be incorrect.">
            <a:extLst>
              <a:ext uri="{FF2B5EF4-FFF2-40B4-BE49-F238E27FC236}">
                <a16:creationId xmlns:a16="http://schemas.microsoft.com/office/drawing/2014/main" id="{6B731132-3EBD-1746-EA7C-DE09DD5A7534}"/>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8443391" y="2037335"/>
            <a:ext cx="385536" cy="226548"/>
          </a:xfrm>
          <a:prstGeom prst="rect">
            <a:avLst/>
          </a:prstGeom>
        </p:spPr>
      </p:pic>
      <p:pic>
        <p:nvPicPr>
          <p:cNvPr id="33" name="Picture 32" descr="A cartoon tree with a face and leaves&#10;&#10;AI-generated content may be incorrect.">
            <a:extLst>
              <a:ext uri="{FF2B5EF4-FFF2-40B4-BE49-F238E27FC236}">
                <a16:creationId xmlns:a16="http://schemas.microsoft.com/office/drawing/2014/main" id="{DBA4D05D-3E42-D60A-89AB-6B75AD1EDD3C}"/>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9130659" y="1960924"/>
            <a:ext cx="385536" cy="226548"/>
          </a:xfrm>
          <a:prstGeom prst="rect">
            <a:avLst/>
          </a:prstGeom>
        </p:spPr>
      </p:pic>
      <p:pic>
        <p:nvPicPr>
          <p:cNvPr id="12" name="Picture 11" descr="A cartoon tree with a face and leaves&#10;&#10;AI-generated content may be incorrect.">
            <a:extLst>
              <a:ext uri="{FF2B5EF4-FFF2-40B4-BE49-F238E27FC236}">
                <a16:creationId xmlns:a16="http://schemas.microsoft.com/office/drawing/2014/main" id="{8656C562-356F-6F33-3179-D90EA7289F8F}"/>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8476843" y="2533684"/>
            <a:ext cx="385536" cy="226548"/>
          </a:xfrm>
          <a:prstGeom prst="rect">
            <a:avLst/>
          </a:prstGeom>
        </p:spPr>
      </p:pic>
      <p:pic>
        <p:nvPicPr>
          <p:cNvPr id="37" name="Picture 36" descr="A cartoon tree with a face and leaves&#10;&#10;AI-generated content may be incorrect.">
            <a:extLst>
              <a:ext uri="{FF2B5EF4-FFF2-40B4-BE49-F238E27FC236}">
                <a16:creationId xmlns:a16="http://schemas.microsoft.com/office/drawing/2014/main" id="{206DAF9A-FE01-708E-C351-C45A863E188A}"/>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8629243" y="2686084"/>
            <a:ext cx="385536" cy="226548"/>
          </a:xfrm>
          <a:prstGeom prst="rect">
            <a:avLst/>
          </a:prstGeom>
        </p:spPr>
      </p:pic>
      <p:pic>
        <p:nvPicPr>
          <p:cNvPr id="39" name="Picture 38" descr="A cartoon tree with a face and leaves&#10;&#10;AI-generated content may be incorrect.">
            <a:extLst>
              <a:ext uri="{FF2B5EF4-FFF2-40B4-BE49-F238E27FC236}">
                <a16:creationId xmlns:a16="http://schemas.microsoft.com/office/drawing/2014/main" id="{0B90616C-C119-384C-AA7C-EA9148B7FDE7}"/>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9034462" y="2345108"/>
            <a:ext cx="385536" cy="226548"/>
          </a:xfrm>
          <a:prstGeom prst="rect">
            <a:avLst/>
          </a:prstGeom>
        </p:spPr>
      </p:pic>
      <p:pic>
        <p:nvPicPr>
          <p:cNvPr id="40" name="Picture 39" descr="A cartoon tree with a face and leaves&#10;&#10;AI-generated content may be incorrect.">
            <a:extLst>
              <a:ext uri="{FF2B5EF4-FFF2-40B4-BE49-F238E27FC236}">
                <a16:creationId xmlns:a16="http://schemas.microsoft.com/office/drawing/2014/main" id="{DFA61A36-3229-0CCD-6790-59C75B20AF90}"/>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7782127" y="2181332"/>
            <a:ext cx="385536" cy="226548"/>
          </a:xfrm>
          <a:prstGeom prst="rect">
            <a:avLst/>
          </a:prstGeom>
        </p:spPr>
      </p:pic>
      <p:pic>
        <p:nvPicPr>
          <p:cNvPr id="41" name="Picture 40" descr="A cartoon tree with a face and leaves&#10;&#10;AI-generated content may be incorrect.">
            <a:extLst>
              <a:ext uri="{FF2B5EF4-FFF2-40B4-BE49-F238E27FC236}">
                <a16:creationId xmlns:a16="http://schemas.microsoft.com/office/drawing/2014/main" id="{8C2E500D-50E4-50C8-C1D1-016765479FD1}"/>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6974238" y="2524486"/>
            <a:ext cx="385536" cy="226548"/>
          </a:xfrm>
          <a:prstGeom prst="rect">
            <a:avLst/>
          </a:prstGeom>
        </p:spPr>
      </p:pic>
      <p:pic>
        <p:nvPicPr>
          <p:cNvPr id="42" name="Picture 41" descr="A cartoon tree with a face and leaves&#10;&#10;AI-generated content may be incorrect.">
            <a:extLst>
              <a:ext uri="{FF2B5EF4-FFF2-40B4-BE49-F238E27FC236}">
                <a16:creationId xmlns:a16="http://schemas.microsoft.com/office/drawing/2014/main" id="{2DE707A6-3263-057D-068C-B799266BDC87}"/>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7158644" y="2181332"/>
            <a:ext cx="385536" cy="226548"/>
          </a:xfrm>
          <a:prstGeom prst="rect">
            <a:avLst/>
          </a:prstGeom>
        </p:spPr>
      </p:pic>
      <p:pic>
        <p:nvPicPr>
          <p:cNvPr id="43" name="Picture 42" descr="A cartoon tree with a face and leaves&#10;&#10;AI-generated content may be incorrect.">
            <a:extLst>
              <a:ext uri="{FF2B5EF4-FFF2-40B4-BE49-F238E27FC236}">
                <a16:creationId xmlns:a16="http://schemas.microsoft.com/office/drawing/2014/main" id="{130B4977-1A7B-75C7-F8AB-7C82E7B5C63B}"/>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8992838" y="2679084"/>
            <a:ext cx="385536" cy="226548"/>
          </a:xfrm>
          <a:prstGeom prst="rect">
            <a:avLst/>
          </a:prstGeom>
        </p:spPr>
      </p:pic>
      <p:pic>
        <p:nvPicPr>
          <p:cNvPr id="44" name="Picture 43" descr="A cartoon tree with a face and leaves&#10;&#10;AI-generated content may be incorrect.">
            <a:extLst>
              <a:ext uri="{FF2B5EF4-FFF2-40B4-BE49-F238E27FC236}">
                <a16:creationId xmlns:a16="http://schemas.microsoft.com/office/drawing/2014/main" id="{09B50052-F46B-B96A-3509-DF79E253335D}"/>
              </a:ext>
            </a:extLst>
          </p:cNvPr>
          <p:cNvPicPr>
            <a:picLocks noChangeAspect="1"/>
          </p:cNvPicPr>
          <p:nvPr/>
        </p:nvPicPr>
        <p:blipFill>
          <a:blip r:embed="rId10">
            <a:extLst>
              <a:ext uri="{28A0092B-C50C-407E-A947-70E740481C1C}">
                <a14:useLocalDpi xmlns:a14="http://schemas.microsoft.com/office/drawing/2010/main" val="0"/>
              </a:ext>
            </a:extLst>
          </a:blip>
          <a:srcRect l="70958" t="84015"/>
          <a:stretch>
            <a:fillRect/>
          </a:stretch>
        </p:blipFill>
        <p:spPr>
          <a:xfrm>
            <a:off x="9476163" y="2074514"/>
            <a:ext cx="385536" cy="226548"/>
          </a:xfrm>
          <a:prstGeom prst="rect">
            <a:avLst/>
          </a:prstGeom>
        </p:spPr>
      </p:pic>
      <p:pic>
        <p:nvPicPr>
          <p:cNvPr id="17" name="Picture 16" descr="A cartoon squirrel with a nut&#10;&#10;AI-generated content may be incorrect.">
            <a:extLst>
              <a:ext uri="{FF2B5EF4-FFF2-40B4-BE49-F238E27FC236}">
                <a16:creationId xmlns:a16="http://schemas.microsoft.com/office/drawing/2014/main" id="{9111B80D-FE35-D444-48BB-D8320E47D9C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609168" y="2753146"/>
            <a:ext cx="678670" cy="407202"/>
          </a:xfrm>
          <a:prstGeom prst="rect">
            <a:avLst/>
          </a:prstGeom>
        </p:spPr>
      </p:pic>
      <p:pic>
        <p:nvPicPr>
          <p:cNvPr id="18" name="Picture 17" descr="A cartoon squirrel with a nut&#10;&#10;AI-generated content may be incorrect.">
            <a:extLst>
              <a:ext uri="{FF2B5EF4-FFF2-40B4-BE49-F238E27FC236}">
                <a16:creationId xmlns:a16="http://schemas.microsoft.com/office/drawing/2014/main" id="{26E5A1E7-AF1D-606F-D675-A196BD7A072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621805" y="2814343"/>
            <a:ext cx="616510" cy="369906"/>
          </a:xfrm>
          <a:prstGeom prst="rect">
            <a:avLst/>
          </a:prstGeom>
        </p:spPr>
      </p:pic>
      <p:sp>
        <p:nvSpPr>
          <p:cNvPr id="23" name="TextBox 22">
            <a:extLst>
              <a:ext uri="{FF2B5EF4-FFF2-40B4-BE49-F238E27FC236}">
                <a16:creationId xmlns:a16="http://schemas.microsoft.com/office/drawing/2014/main" id="{67668704-F0E4-8CB0-BEB9-3750C93CAC1A}"/>
              </a:ext>
            </a:extLst>
          </p:cNvPr>
          <p:cNvSpPr txBox="1"/>
          <p:nvPr/>
        </p:nvSpPr>
        <p:spPr>
          <a:xfrm>
            <a:off x="4033978" y="3223337"/>
            <a:ext cx="4008137" cy="52322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altLang="zh-CN" sz="2800" b="1" dirty="0"/>
              <a:t>Not mutually exclusive</a:t>
            </a:r>
            <a:endParaRPr lang="zh-CN" altLang="en-US" sz="2800" b="1" dirty="0"/>
          </a:p>
        </p:txBody>
      </p:sp>
    </p:spTree>
    <p:extLst>
      <p:ext uri="{BB962C8B-B14F-4D97-AF65-F5344CB8AC3E}">
        <p14:creationId xmlns:p14="http://schemas.microsoft.com/office/powerpoint/2010/main" val="2798028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A8D8822F-A3E8-6D6B-14D6-0119DAC912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987215-A63B-6F40-4C51-09EEDFAE1623}"/>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Rectangle 3">
            <a:extLst>
              <a:ext uri="{FF2B5EF4-FFF2-40B4-BE49-F238E27FC236}">
                <a16:creationId xmlns:a16="http://schemas.microsoft.com/office/drawing/2014/main" id="{9BAA11B7-1D36-4CC0-14A0-CD9AA9511D5E}"/>
              </a:ext>
            </a:extLst>
          </p:cNvPr>
          <p:cNvSpPr/>
          <p:nvPr/>
        </p:nvSpPr>
        <p:spPr>
          <a:xfrm>
            <a:off x="540247" y="657834"/>
            <a:ext cx="10432007" cy="646331"/>
          </a:xfrm>
          <a:prstGeom prst="rect">
            <a:avLst/>
          </a:prstGeom>
          <a:noFill/>
        </p:spPr>
        <p:txBody>
          <a:bodyPr wrap="square" rtlCol="0">
            <a:spAutoFit/>
          </a:bodyPr>
          <a:lstStyle/>
          <a:p>
            <a:r>
              <a:rPr lang="en-US" altLang="zh-CN" sz="3600" b="1" dirty="0"/>
              <a:t>Why </a:t>
            </a:r>
            <a:r>
              <a:rPr lang="en-US" altLang="zh-CN" sz="3600" b="1"/>
              <a:t>don’t tree produce </a:t>
            </a:r>
            <a:r>
              <a:rPr lang="en-US" altLang="zh-CN" sz="3600" b="1" dirty="0"/>
              <a:t>lots of seeds every year?</a:t>
            </a:r>
          </a:p>
        </p:txBody>
      </p:sp>
      <p:cxnSp>
        <p:nvCxnSpPr>
          <p:cNvPr id="26" name="Straight Arrow Connector 25">
            <a:extLst>
              <a:ext uri="{FF2B5EF4-FFF2-40B4-BE49-F238E27FC236}">
                <a16:creationId xmlns:a16="http://schemas.microsoft.com/office/drawing/2014/main" id="{2186D83E-B574-4750-E57D-DA18180DD251}"/>
              </a:ext>
            </a:extLst>
          </p:cNvPr>
          <p:cNvCxnSpPr>
            <a:cxnSpLocks/>
          </p:cNvCxnSpPr>
          <p:nvPr/>
        </p:nvCxnSpPr>
        <p:spPr>
          <a:xfrm flipV="1">
            <a:off x="5600762" y="2383367"/>
            <a:ext cx="1066738" cy="10456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9A76177B-430A-DFF6-271D-07C1DDCB2BE4}"/>
              </a:ext>
            </a:extLst>
          </p:cNvPr>
          <p:cNvCxnSpPr>
            <a:cxnSpLocks/>
          </p:cNvCxnSpPr>
          <p:nvPr/>
        </p:nvCxnSpPr>
        <p:spPr>
          <a:xfrm flipV="1">
            <a:off x="5600762" y="3056467"/>
            <a:ext cx="1104838" cy="3725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8756EDB7-E2BA-D908-3491-F065F1E01CFD}"/>
              </a:ext>
            </a:extLst>
          </p:cNvPr>
          <p:cNvCxnSpPr>
            <a:cxnSpLocks/>
          </p:cNvCxnSpPr>
          <p:nvPr/>
        </p:nvCxnSpPr>
        <p:spPr>
          <a:xfrm>
            <a:off x="5600762" y="3429000"/>
            <a:ext cx="1066738" cy="10752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73200862-BD29-4C42-26D2-A73B9EEDA2DB}"/>
              </a:ext>
            </a:extLst>
          </p:cNvPr>
          <p:cNvCxnSpPr>
            <a:cxnSpLocks/>
          </p:cNvCxnSpPr>
          <p:nvPr/>
        </p:nvCxnSpPr>
        <p:spPr>
          <a:xfrm>
            <a:off x="5600762" y="3429000"/>
            <a:ext cx="1104838" cy="3259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9" name="TextBox 48">
            <a:extLst>
              <a:ext uri="{FF2B5EF4-FFF2-40B4-BE49-F238E27FC236}">
                <a16:creationId xmlns:a16="http://schemas.microsoft.com/office/drawing/2014/main" id="{C0849559-DAB5-476E-145C-4E6DA7B050E8}"/>
              </a:ext>
            </a:extLst>
          </p:cNvPr>
          <p:cNvSpPr txBox="1"/>
          <p:nvPr/>
        </p:nvSpPr>
        <p:spPr>
          <a:xfrm>
            <a:off x="6958800" y="2053465"/>
            <a:ext cx="1088264" cy="369332"/>
          </a:xfrm>
          <a:prstGeom prst="rect">
            <a:avLst/>
          </a:prstGeom>
          <a:noFill/>
        </p:spPr>
        <p:txBody>
          <a:bodyPr wrap="square" rtlCol="0">
            <a:spAutoFit/>
          </a:bodyPr>
          <a:lstStyle/>
          <a:p>
            <a:r>
              <a:rPr lang="en-US" altLang="zh-CN" b="1" dirty="0" err="1"/>
              <a:t>Defence</a:t>
            </a:r>
            <a:endParaRPr lang="zh-CN" altLang="en-US" b="1" dirty="0"/>
          </a:p>
        </p:txBody>
      </p:sp>
      <p:sp>
        <p:nvSpPr>
          <p:cNvPr id="50" name="TextBox 49">
            <a:extLst>
              <a:ext uri="{FF2B5EF4-FFF2-40B4-BE49-F238E27FC236}">
                <a16:creationId xmlns:a16="http://schemas.microsoft.com/office/drawing/2014/main" id="{07EFA246-361A-6325-8B5C-131B3DF17742}"/>
              </a:ext>
            </a:extLst>
          </p:cNvPr>
          <p:cNvSpPr txBox="1"/>
          <p:nvPr/>
        </p:nvSpPr>
        <p:spPr>
          <a:xfrm>
            <a:off x="6959600" y="2861548"/>
            <a:ext cx="1088264" cy="369332"/>
          </a:xfrm>
          <a:prstGeom prst="rect">
            <a:avLst/>
          </a:prstGeom>
          <a:noFill/>
        </p:spPr>
        <p:txBody>
          <a:bodyPr wrap="square" rtlCol="0">
            <a:spAutoFit/>
          </a:bodyPr>
          <a:lstStyle/>
          <a:p>
            <a:r>
              <a:rPr lang="en-US" altLang="zh-CN" b="1" dirty="0"/>
              <a:t>Growth</a:t>
            </a:r>
            <a:endParaRPr lang="zh-CN" altLang="en-US" b="1" dirty="0"/>
          </a:p>
        </p:txBody>
      </p:sp>
      <p:sp>
        <p:nvSpPr>
          <p:cNvPr id="51" name="TextBox 50">
            <a:extLst>
              <a:ext uri="{FF2B5EF4-FFF2-40B4-BE49-F238E27FC236}">
                <a16:creationId xmlns:a16="http://schemas.microsoft.com/office/drawing/2014/main" id="{F1E1E5C4-27CA-DF58-78F8-AC55281B1AA0}"/>
              </a:ext>
            </a:extLst>
          </p:cNvPr>
          <p:cNvSpPr txBox="1"/>
          <p:nvPr/>
        </p:nvSpPr>
        <p:spPr>
          <a:xfrm>
            <a:off x="6959600" y="3650792"/>
            <a:ext cx="1701800" cy="369332"/>
          </a:xfrm>
          <a:prstGeom prst="rect">
            <a:avLst/>
          </a:prstGeom>
          <a:noFill/>
        </p:spPr>
        <p:txBody>
          <a:bodyPr wrap="square" rtlCol="0">
            <a:spAutoFit/>
          </a:bodyPr>
          <a:lstStyle/>
          <a:p>
            <a:r>
              <a:rPr lang="en-US" altLang="zh-CN" b="1" dirty="0"/>
              <a:t>Reproduction</a:t>
            </a:r>
            <a:endParaRPr lang="zh-CN" altLang="en-US" b="1" dirty="0"/>
          </a:p>
        </p:txBody>
      </p:sp>
      <p:sp>
        <p:nvSpPr>
          <p:cNvPr id="52" name="TextBox 51">
            <a:extLst>
              <a:ext uri="{FF2B5EF4-FFF2-40B4-BE49-F238E27FC236}">
                <a16:creationId xmlns:a16="http://schemas.microsoft.com/office/drawing/2014/main" id="{82C8282F-1715-C66F-8C41-E12146DDFA63}"/>
              </a:ext>
            </a:extLst>
          </p:cNvPr>
          <p:cNvSpPr txBox="1"/>
          <p:nvPr/>
        </p:nvSpPr>
        <p:spPr>
          <a:xfrm>
            <a:off x="6958800" y="4458875"/>
            <a:ext cx="1088264" cy="369332"/>
          </a:xfrm>
          <a:prstGeom prst="rect">
            <a:avLst/>
          </a:prstGeom>
          <a:noFill/>
        </p:spPr>
        <p:txBody>
          <a:bodyPr wrap="square" rtlCol="0">
            <a:spAutoFit/>
          </a:bodyPr>
          <a:lstStyle/>
          <a:p>
            <a:r>
              <a:rPr lang="en-US" altLang="zh-CN" b="1" dirty="0"/>
              <a:t>Storage</a:t>
            </a:r>
            <a:endParaRPr lang="zh-CN" altLang="en-US" b="1" dirty="0"/>
          </a:p>
        </p:txBody>
      </p:sp>
      <p:pic>
        <p:nvPicPr>
          <p:cNvPr id="56" name="Picture 55" descr="A green tree with black background&#10;&#10;AI-generated content may be incorrect.">
            <a:extLst>
              <a:ext uri="{FF2B5EF4-FFF2-40B4-BE49-F238E27FC236}">
                <a16:creationId xmlns:a16="http://schemas.microsoft.com/office/drawing/2014/main" id="{17647120-1508-819B-068D-28E3F44499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50930" y="1542163"/>
            <a:ext cx="2395088" cy="3401139"/>
          </a:xfrm>
          <a:prstGeom prst="rect">
            <a:avLst/>
          </a:prstGeom>
        </p:spPr>
      </p:pic>
      <p:sp>
        <p:nvSpPr>
          <p:cNvPr id="57" name="Rectangle 56">
            <a:extLst>
              <a:ext uri="{FF2B5EF4-FFF2-40B4-BE49-F238E27FC236}">
                <a16:creationId xmlns:a16="http://schemas.microsoft.com/office/drawing/2014/main" id="{7F05BD4F-3C8B-C325-D460-A7E6245C624A}"/>
              </a:ext>
            </a:extLst>
          </p:cNvPr>
          <p:cNvSpPr/>
          <p:nvPr/>
        </p:nvSpPr>
        <p:spPr>
          <a:xfrm>
            <a:off x="6958800" y="2861548"/>
            <a:ext cx="1701800" cy="1241094"/>
          </a:xfrm>
          <a:prstGeom prst="rect">
            <a:avLst/>
          </a:prstGeom>
          <a:no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2">
            <a:extLst>
              <a:ext uri="{FF2B5EF4-FFF2-40B4-BE49-F238E27FC236}">
                <a16:creationId xmlns:a16="http://schemas.microsoft.com/office/drawing/2014/main" id="{14E512B2-8D01-F17D-C5D6-9D75F181F194}"/>
              </a:ext>
            </a:extLst>
          </p:cNvPr>
          <p:cNvSpPr txBox="1"/>
          <p:nvPr/>
        </p:nvSpPr>
        <p:spPr>
          <a:xfrm>
            <a:off x="4505259" y="1405533"/>
            <a:ext cx="3745438" cy="461665"/>
          </a:xfrm>
          <a:prstGeom prst="rect">
            <a:avLst/>
          </a:prstGeom>
          <a:noFill/>
        </p:spPr>
        <p:txBody>
          <a:bodyPr wrap="square" rtlCol="0">
            <a:spAutoFit/>
          </a:bodyPr>
          <a:lstStyle/>
          <a:p>
            <a:r>
              <a:rPr lang="en-US" altLang="zh-CN" sz="2400" b="1" dirty="0"/>
              <a:t>Limited Resources</a:t>
            </a:r>
            <a:endParaRPr lang="zh-CN" altLang="en-US" sz="2400" b="1" dirty="0"/>
          </a:p>
        </p:txBody>
      </p:sp>
    </p:spTree>
    <p:extLst>
      <p:ext uri="{BB962C8B-B14F-4D97-AF65-F5344CB8AC3E}">
        <p14:creationId xmlns:p14="http://schemas.microsoft.com/office/powerpoint/2010/main" val="3981225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blip>
          <a:srcRect/>
          <a:stretch>
            <a:fillRect t="-17000" b="-17000"/>
          </a:stretch>
        </a:blipFill>
        <a:effectLst/>
      </p:bgPr>
    </p:bg>
    <p:spTree>
      <p:nvGrpSpPr>
        <p:cNvPr id="1" name="">
          <a:extLst>
            <a:ext uri="{FF2B5EF4-FFF2-40B4-BE49-F238E27FC236}">
              <a16:creationId xmlns:a16="http://schemas.microsoft.com/office/drawing/2014/main" id="{CA44AEEB-A12E-F381-5E58-E369C7993F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8B2275-27EF-77DB-CED4-88959B5BB801}"/>
              </a:ext>
            </a:extLst>
          </p:cNvPr>
          <p:cNvSpPr>
            <a:spLocks noGrp="1"/>
          </p:cNvSpPr>
          <p:nvPr>
            <p:ph type="ctrTitle"/>
          </p:nvPr>
        </p:nvSpPr>
        <p:spPr>
          <a:xfrm>
            <a:off x="800100" y="1000353"/>
            <a:ext cx="10591800" cy="5052104"/>
          </a:xfrm>
          <a:solidFill>
            <a:schemeClr val="bg1">
              <a:alpha val="63000"/>
            </a:schemeClr>
          </a:solidFill>
        </p:spPr>
        <p:txBody>
          <a:bodyPr>
            <a:normAutofit/>
          </a:bodyPr>
          <a:lstStyle/>
          <a:p>
            <a:br>
              <a:rPr lang="en-US" altLang="zh-CN" dirty="0"/>
            </a:br>
            <a:endParaRPr lang="zh-CN" altLang="en-US" dirty="0"/>
          </a:p>
        </p:txBody>
      </p:sp>
      <p:sp>
        <p:nvSpPr>
          <p:cNvPr id="4" name="Rectangle 3">
            <a:extLst>
              <a:ext uri="{FF2B5EF4-FFF2-40B4-BE49-F238E27FC236}">
                <a16:creationId xmlns:a16="http://schemas.microsoft.com/office/drawing/2014/main" id="{420AB32F-3731-C818-C1D1-52BF76F24277}"/>
              </a:ext>
            </a:extLst>
          </p:cNvPr>
          <p:cNvSpPr/>
          <p:nvPr/>
        </p:nvSpPr>
        <p:spPr>
          <a:xfrm>
            <a:off x="344424" y="659702"/>
            <a:ext cx="11503152" cy="538609"/>
          </a:xfrm>
          <a:prstGeom prst="rect">
            <a:avLst/>
          </a:prstGeom>
          <a:noFill/>
        </p:spPr>
        <p:txBody>
          <a:bodyPr wrap="square" rtlCol="0">
            <a:spAutoFit/>
          </a:bodyPr>
          <a:lstStyle/>
          <a:p>
            <a:r>
              <a:rPr lang="en-US" altLang="zh-CN" sz="2900" b="1" dirty="0"/>
              <a:t>Environmental conditions determine resource availability and cues</a:t>
            </a:r>
          </a:p>
        </p:txBody>
      </p:sp>
      <p:sp>
        <p:nvSpPr>
          <p:cNvPr id="3" name="TextBox 2">
            <a:extLst>
              <a:ext uri="{FF2B5EF4-FFF2-40B4-BE49-F238E27FC236}">
                <a16:creationId xmlns:a16="http://schemas.microsoft.com/office/drawing/2014/main" id="{13CA3E76-5EB2-6E05-9030-5083115F2DCD}"/>
              </a:ext>
            </a:extLst>
          </p:cNvPr>
          <p:cNvSpPr txBox="1"/>
          <p:nvPr/>
        </p:nvSpPr>
        <p:spPr>
          <a:xfrm>
            <a:off x="1026584" y="3008155"/>
            <a:ext cx="10005483" cy="1323439"/>
          </a:xfrm>
          <a:prstGeom prst="rect">
            <a:avLst/>
          </a:prstGeom>
          <a:noFill/>
        </p:spPr>
        <p:txBody>
          <a:bodyPr wrap="square" rtlCol="0">
            <a:spAutoFit/>
          </a:bodyPr>
          <a:lstStyle/>
          <a:p>
            <a:r>
              <a:rPr lang="en-US" altLang="zh-CN" sz="2000" dirty="0"/>
              <a:t>‘Positive’ environmental events (</a:t>
            </a:r>
            <a:r>
              <a:rPr lang="en-US" altLang="zh-CN" sz="2000" b="1" dirty="0"/>
              <a:t>environmental cues</a:t>
            </a:r>
            <a:r>
              <a:rPr lang="en-US" altLang="zh-CN" sz="2000" dirty="0"/>
              <a:t>)</a:t>
            </a:r>
          </a:p>
          <a:p>
            <a:endParaRPr lang="en-US" altLang="zh-CN" sz="2000" dirty="0"/>
          </a:p>
          <a:p>
            <a:endParaRPr lang="en-US" altLang="zh-CN" sz="2000" dirty="0"/>
          </a:p>
          <a:p>
            <a:r>
              <a:rPr lang="en-US" altLang="zh-CN" sz="2000" dirty="0"/>
              <a:t>‘Negative’ environmental events (</a:t>
            </a:r>
            <a:r>
              <a:rPr lang="en-US" altLang="zh-CN" sz="2000" b="1" dirty="0"/>
              <a:t>environmental </a:t>
            </a:r>
            <a:r>
              <a:rPr lang="en-US" altLang="zh-CN" sz="2000" b="1" dirty="0" err="1"/>
              <a:t>vetos</a:t>
            </a:r>
            <a:r>
              <a:rPr lang="en-US" altLang="zh-CN" sz="2000" dirty="0"/>
              <a:t>)</a:t>
            </a:r>
          </a:p>
        </p:txBody>
      </p:sp>
      <p:pic>
        <p:nvPicPr>
          <p:cNvPr id="8" name="Picture 7" descr="A blue snowflake on a black background&#10;&#10;AI-generated content may be incorrect.">
            <a:extLst>
              <a:ext uri="{FF2B5EF4-FFF2-40B4-BE49-F238E27FC236}">
                <a16:creationId xmlns:a16="http://schemas.microsoft.com/office/drawing/2014/main" id="{52D3C79A-DF5F-4F54-F439-10CE307F4C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3031722" y="4310025"/>
            <a:ext cx="1249056" cy="1249056"/>
          </a:xfrm>
          <a:prstGeom prst="rect">
            <a:avLst/>
          </a:prstGeom>
        </p:spPr>
      </p:pic>
      <p:cxnSp>
        <p:nvCxnSpPr>
          <p:cNvPr id="11" name="Straight Arrow Connector 10">
            <a:extLst>
              <a:ext uri="{FF2B5EF4-FFF2-40B4-BE49-F238E27FC236}">
                <a16:creationId xmlns:a16="http://schemas.microsoft.com/office/drawing/2014/main" id="{1C43D099-B5B9-1E42-73B5-5C6F6C379B51}"/>
              </a:ext>
            </a:extLst>
          </p:cNvPr>
          <p:cNvCxnSpPr/>
          <p:nvPr/>
        </p:nvCxnSpPr>
        <p:spPr>
          <a:xfrm>
            <a:off x="7010726" y="3214048"/>
            <a:ext cx="102625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97721FBD-4867-D2B2-8AF0-4EA86D0B6A67}"/>
              </a:ext>
            </a:extLst>
          </p:cNvPr>
          <p:cNvCxnSpPr/>
          <p:nvPr/>
        </p:nvCxnSpPr>
        <p:spPr>
          <a:xfrm>
            <a:off x="7207030" y="4143486"/>
            <a:ext cx="102625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D180B3CC-5C77-A488-4CD6-E1132A32B549}"/>
              </a:ext>
            </a:extLst>
          </p:cNvPr>
          <p:cNvSpPr txBox="1"/>
          <p:nvPr/>
        </p:nvSpPr>
        <p:spPr>
          <a:xfrm>
            <a:off x="8036983" y="3042168"/>
            <a:ext cx="2901949" cy="369332"/>
          </a:xfrm>
          <a:prstGeom prst="rect">
            <a:avLst/>
          </a:prstGeom>
          <a:noFill/>
        </p:spPr>
        <p:txBody>
          <a:bodyPr wrap="square" rtlCol="0">
            <a:spAutoFit/>
          </a:bodyPr>
          <a:lstStyle/>
          <a:p>
            <a:r>
              <a:rPr lang="en-US" altLang="zh-CN" b="1" dirty="0"/>
              <a:t>Masting</a:t>
            </a:r>
            <a:endParaRPr lang="zh-CN" altLang="en-US" b="1" dirty="0"/>
          </a:p>
        </p:txBody>
      </p:sp>
      <p:sp>
        <p:nvSpPr>
          <p:cNvPr id="16" name="TextBox 15">
            <a:extLst>
              <a:ext uri="{FF2B5EF4-FFF2-40B4-BE49-F238E27FC236}">
                <a16:creationId xmlns:a16="http://schemas.microsoft.com/office/drawing/2014/main" id="{41C757DE-1372-19B6-2F10-1CF18EDCEB9C}"/>
              </a:ext>
            </a:extLst>
          </p:cNvPr>
          <p:cNvSpPr txBox="1"/>
          <p:nvPr/>
        </p:nvSpPr>
        <p:spPr>
          <a:xfrm>
            <a:off x="8205991" y="3944647"/>
            <a:ext cx="2901949" cy="369332"/>
          </a:xfrm>
          <a:prstGeom prst="rect">
            <a:avLst/>
          </a:prstGeom>
          <a:noFill/>
        </p:spPr>
        <p:txBody>
          <a:bodyPr wrap="square" rtlCol="0">
            <a:spAutoFit/>
          </a:bodyPr>
          <a:lstStyle/>
          <a:p>
            <a:r>
              <a:rPr lang="en-US" altLang="zh-CN" b="1" dirty="0"/>
              <a:t>Non-masting</a:t>
            </a:r>
            <a:endParaRPr lang="zh-CN" altLang="en-US" b="1" dirty="0"/>
          </a:p>
        </p:txBody>
      </p:sp>
      <p:pic>
        <p:nvPicPr>
          <p:cNvPr id="7" name="Picture 6" descr="A cartoon of a cloud with raindrops&#10;&#10;AI-generated content may be incorrect.">
            <a:extLst>
              <a:ext uri="{FF2B5EF4-FFF2-40B4-BE49-F238E27FC236}">
                <a16:creationId xmlns:a16="http://schemas.microsoft.com/office/drawing/2014/main" id="{CDA96C7F-ECB7-925A-0ACE-35CC6D5D79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8842" y="1527120"/>
            <a:ext cx="1691216" cy="1515048"/>
          </a:xfrm>
          <a:prstGeom prst="rect">
            <a:avLst/>
          </a:prstGeom>
        </p:spPr>
      </p:pic>
      <p:pic>
        <p:nvPicPr>
          <p:cNvPr id="9" name="Picture 8" descr="A yellow sun with black background&#10;&#10;AI-generated content may be incorrect.">
            <a:extLst>
              <a:ext uri="{FF2B5EF4-FFF2-40B4-BE49-F238E27FC236}">
                <a16:creationId xmlns:a16="http://schemas.microsoft.com/office/drawing/2014/main" id="{7BABEDAC-31AE-CEDD-AB7C-2384078441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0035" y="1386418"/>
            <a:ext cx="1691216" cy="1564131"/>
          </a:xfrm>
          <a:prstGeom prst="rect">
            <a:avLst/>
          </a:prstGeom>
        </p:spPr>
      </p:pic>
    </p:spTree>
    <p:extLst>
      <p:ext uri="{BB962C8B-B14F-4D97-AF65-F5344CB8AC3E}">
        <p14:creationId xmlns:p14="http://schemas.microsoft.com/office/powerpoint/2010/main" val="12189800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10109</TotalTime>
  <Words>1500</Words>
  <Application>Microsoft Office PowerPoint</Application>
  <PresentationFormat>Widescreen</PresentationFormat>
  <Paragraphs>157</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等线</vt:lpstr>
      <vt:lpstr>等线 Light</vt:lpstr>
      <vt:lpstr>Arial</vt:lpstr>
      <vt:lpstr>Britannic Bold</vt:lpstr>
      <vt:lpstr>Office Theme</vt:lpstr>
      <vt:lpstr>     Synchrony in the Forest:  The Ecology of Masting Trees </vt:lpstr>
      <vt:lpstr> </vt:lpstr>
      <vt:lpstr> </vt:lpstr>
      <vt:lpstr> </vt:lpstr>
      <vt:lpstr> </vt:lpstr>
      <vt:lpstr> </vt:lpstr>
      <vt:lpstr> </vt:lpstr>
      <vt:lpstr> </vt:lpstr>
      <vt:lpstr> </vt:lpstr>
      <vt:lpstr>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wangxm29@student.ubc.ca</dc:creator>
  <cp:lastModifiedBy>wangxm29@student.ubc.ca</cp:lastModifiedBy>
  <cp:revision>49</cp:revision>
  <dcterms:created xsi:type="dcterms:W3CDTF">2025-03-19T05:29:56Z</dcterms:created>
  <dcterms:modified xsi:type="dcterms:W3CDTF">2025-11-21T05:36:54Z</dcterms:modified>
</cp:coreProperties>
</file>

<file path=docProps/thumbnail.jpeg>
</file>